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5" r:id="rId1"/>
  </p:sldMasterIdLst>
  <p:notesMasterIdLst>
    <p:notesMasterId r:id="rId17"/>
  </p:notesMasterIdLst>
  <p:sldIdLst>
    <p:sldId id="256" r:id="rId2"/>
    <p:sldId id="257" r:id="rId3"/>
    <p:sldId id="258" r:id="rId4"/>
    <p:sldId id="259" r:id="rId5"/>
    <p:sldId id="260" r:id="rId6"/>
    <p:sldId id="261" r:id="rId7"/>
    <p:sldId id="262" r:id="rId8"/>
    <p:sldId id="263" r:id="rId9"/>
    <p:sldId id="266" r:id="rId10"/>
    <p:sldId id="264" r:id="rId11"/>
    <p:sldId id="267" r:id="rId12"/>
    <p:sldId id="269" r:id="rId13"/>
    <p:sldId id="268"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5"/>
    <p:restoredTop sz="90309"/>
  </p:normalViewPr>
  <p:slideViewPr>
    <p:cSldViewPr snapToGrid="0" snapToObjects="1">
      <p:cViewPr varScale="1">
        <p:scale>
          <a:sx n="111" d="100"/>
          <a:sy n="111" d="100"/>
        </p:scale>
        <p:origin x="48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ED53C6-D903-4B43-AD00-F054F4EA1815}" type="datetimeFigureOut">
              <a:rPr lang="en-US" smtClean="0"/>
              <a:t>4/11/20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E43331-F500-2748-8B62-DC4E68F170B0}" type="slidenum">
              <a:rPr lang="en-US" smtClean="0"/>
              <a:t>‹#›</a:t>
            </a:fld>
            <a:endParaRPr lang="en-US"/>
          </a:p>
        </p:txBody>
      </p:sp>
    </p:spTree>
    <p:extLst>
      <p:ext uri="{BB962C8B-B14F-4D97-AF65-F5344CB8AC3E}">
        <p14:creationId xmlns:p14="http://schemas.microsoft.com/office/powerpoint/2010/main" val="2708356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Taprooms, beer bars, breweries and other similar themed venues have become a popular hangout spot in the US during the past years (1). Understanding the demographical commonalities around these beer focused venues can unlock key insights for breweries and venue owners around the US. These insights can be used for marketing campaign targeting, defining customer profiles or even guiding decisions of where to establish a new business.</a:t>
            </a:r>
          </a:p>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2</a:t>
            </a:fld>
            <a:endParaRPr lang="en-US"/>
          </a:p>
        </p:txBody>
      </p:sp>
    </p:spTree>
    <p:extLst>
      <p:ext uri="{BB962C8B-B14F-4D97-AF65-F5344CB8AC3E}">
        <p14:creationId xmlns:p14="http://schemas.microsoft.com/office/powerpoint/2010/main" val="3253114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11</a:t>
            </a:fld>
            <a:endParaRPr lang="en-US"/>
          </a:p>
        </p:txBody>
      </p:sp>
    </p:spTree>
    <p:extLst>
      <p:ext uri="{BB962C8B-B14F-4D97-AF65-F5344CB8AC3E}">
        <p14:creationId xmlns:p14="http://schemas.microsoft.com/office/powerpoint/2010/main" val="20941730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12</a:t>
            </a:fld>
            <a:endParaRPr lang="en-US"/>
          </a:p>
        </p:txBody>
      </p:sp>
    </p:spTree>
    <p:extLst>
      <p:ext uri="{BB962C8B-B14F-4D97-AF65-F5344CB8AC3E}">
        <p14:creationId xmlns:p14="http://schemas.microsoft.com/office/powerpoint/2010/main" val="14762163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13</a:t>
            </a:fld>
            <a:endParaRPr lang="en-US"/>
          </a:p>
        </p:txBody>
      </p:sp>
    </p:spTree>
    <p:extLst>
      <p:ext uri="{BB962C8B-B14F-4D97-AF65-F5344CB8AC3E}">
        <p14:creationId xmlns:p14="http://schemas.microsoft.com/office/powerpoint/2010/main" val="33719731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14</a:t>
            </a:fld>
            <a:endParaRPr lang="en-US"/>
          </a:p>
        </p:txBody>
      </p:sp>
    </p:spTree>
    <p:extLst>
      <p:ext uri="{BB962C8B-B14F-4D97-AF65-F5344CB8AC3E}">
        <p14:creationId xmlns:p14="http://schemas.microsoft.com/office/powerpoint/2010/main" val="31640536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Median filter was used to consider that neighborhoods with lower frequencies/occurrences of Beer Venues had markets potentially less saturated of these venues, hence would be better options when opening a new venture.</a:t>
            </a:r>
          </a:p>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15</a:t>
            </a:fld>
            <a:endParaRPr lang="en-US"/>
          </a:p>
        </p:txBody>
      </p:sp>
    </p:spTree>
    <p:extLst>
      <p:ext uri="{BB962C8B-B14F-4D97-AF65-F5344CB8AC3E}">
        <p14:creationId xmlns:p14="http://schemas.microsoft.com/office/powerpoint/2010/main" val="1340619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3</a:t>
            </a:fld>
            <a:endParaRPr lang="en-US"/>
          </a:p>
        </p:txBody>
      </p:sp>
    </p:spTree>
    <p:extLst>
      <p:ext uri="{BB962C8B-B14F-4D97-AF65-F5344CB8AC3E}">
        <p14:creationId xmlns:p14="http://schemas.microsoft.com/office/powerpoint/2010/main" val="15071013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4</a:t>
            </a:fld>
            <a:endParaRPr lang="en-US"/>
          </a:p>
        </p:txBody>
      </p:sp>
    </p:spTree>
    <p:extLst>
      <p:ext uri="{BB962C8B-B14F-4D97-AF65-F5344CB8AC3E}">
        <p14:creationId xmlns:p14="http://schemas.microsoft.com/office/powerpoint/2010/main" val="12013780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5</a:t>
            </a:fld>
            <a:endParaRPr lang="en-US"/>
          </a:p>
        </p:txBody>
      </p:sp>
    </p:spTree>
    <p:extLst>
      <p:ext uri="{BB962C8B-B14F-4D97-AF65-F5344CB8AC3E}">
        <p14:creationId xmlns:p14="http://schemas.microsoft.com/office/powerpoint/2010/main" val="3761917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6</a:t>
            </a:fld>
            <a:endParaRPr lang="en-US"/>
          </a:p>
        </p:txBody>
      </p:sp>
    </p:spTree>
    <p:extLst>
      <p:ext uri="{BB962C8B-B14F-4D97-AF65-F5344CB8AC3E}">
        <p14:creationId xmlns:p14="http://schemas.microsoft.com/office/powerpoint/2010/main" val="4272661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7</a:t>
            </a:fld>
            <a:endParaRPr lang="en-US"/>
          </a:p>
        </p:txBody>
      </p:sp>
    </p:spTree>
    <p:extLst>
      <p:ext uri="{BB962C8B-B14F-4D97-AF65-F5344CB8AC3E}">
        <p14:creationId xmlns:p14="http://schemas.microsoft.com/office/powerpoint/2010/main" val="364657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8</a:t>
            </a:fld>
            <a:endParaRPr lang="en-US"/>
          </a:p>
        </p:txBody>
      </p:sp>
    </p:spTree>
    <p:extLst>
      <p:ext uri="{BB962C8B-B14F-4D97-AF65-F5344CB8AC3E}">
        <p14:creationId xmlns:p14="http://schemas.microsoft.com/office/powerpoint/2010/main" val="1918476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9</a:t>
            </a:fld>
            <a:endParaRPr lang="en-US"/>
          </a:p>
        </p:txBody>
      </p:sp>
    </p:spTree>
    <p:extLst>
      <p:ext uri="{BB962C8B-B14F-4D97-AF65-F5344CB8AC3E}">
        <p14:creationId xmlns:p14="http://schemas.microsoft.com/office/powerpoint/2010/main" val="21275720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E43331-F500-2748-8B62-DC4E68F170B0}" type="slidenum">
              <a:rPr lang="en-US" smtClean="0"/>
              <a:t>10</a:t>
            </a:fld>
            <a:endParaRPr lang="en-US"/>
          </a:p>
        </p:txBody>
      </p:sp>
    </p:spTree>
    <p:extLst>
      <p:ext uri="{BB962C8B-B14F-4D97-AF65-F5344CB8AC3E}">
        <p14:creationId xmlns:p14="http://schemas.microsoft.com/office/powerpoint/2010/main" val="697747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B0C7039-A977-AA4A-806E-1F363AD60710}" type="datetimeFigureOut">
              <a:rPr lang="en-US" smtClean="0"/>
              <a:t>4/11/20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1448843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0C7039-A977-AA4A-806E-1F363AD60710}" type="datetimeFigureOut">
              <a:rPr lang="en-US" smtClean="0"/>
              <a:t>4/11/20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1807748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0C7039-A977-AA4A-806E-1F363AD60710}" type="datetimeFigureOut">
              <a:rPr lang="en-US" smtClean="0"/>
              <a:t>4/11/20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1964987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0C7039-A977-AA4A-806E-1F363AD60710}" type="datetimeFigureOut">
              <a:rPr lang="en-US" smtClean="0"/>
              <a:t>4/11/20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4126682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0C7039-A977-AA4A-806E-1F363AD60710}" type="datetimeFigureOut">
              <a:rPr lang="en-US" smtClean="0"/>
              <a:t>4/11/20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1729339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0C7039-A977-AA4A-806E-1F363AD60710}" type="datetimeFigureOut">
              <a:rPr lang="en-US" smtClean="0"/>
              <a:t>4/11/20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1984997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B0C7039-A977-AA4A-806E-1F363AD60710}" type="datetimeFigureOut">
              <a:rPr lang="en-US" smtClean="0"/>
              <a:t>4/11/20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91344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B0C7039-A977-AA4A-806E-1F363AD60710}" type="datetimeFigureOut">
              <a:rPr lang="en-US" smtClean="0"/>
              <a:t>4/11/20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1683815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0C7039-A977-AA4A-806E-1F363AD60710}" type="datetimeFigureOut">
              <a:rPr lang="en-US" smtClean="0"/>
              <a:t>4/11/20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1586254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0C7039-A977-AA4A-806E-1F363AD60710}" type="datetimeFigureOut">
              <a:rPr lang="en-US" smtClean="0"/>
              <a:t>4/11/20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4244943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0C7039-A977-AA4A-806E-1F363AD60710}" type="datetimeFigureOut">
              <a:rPr lang="en-US" smtClean="0"/>
              <a:t>4/11/20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2015A1-DFB0-7649-AD48-77F1779A241C}" type="slidenum">
              <a:rPr lang="en-US" smtClean="0"/>
              <a:t>‹#›</a:t>
            </a:fld>
            <a:endParaRPr lang="en-US"/>
          </a:p>
        </p:txBody>
      </p:sp>
    </p:spTree>
    <p:extLst>
      <p:ext uri="{BB962C8B-B14F-4D97-AF65-F5344CB8AC3E}">
        <p14:creationId xmlns:p14="http://schemas.microsoft.com/office/powerpoint/2010/main" val="203778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0C7039-A977-AA4A-806E-1F363AD60710}" type="datetimeFigureOut">
              <a:rPr lang="en-US" smtClean="0"/>
              <a:t>4/11/20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2015A1-DFB0-7649-AD48-77F1779A241C}" type="slidenum">
              <a:rPr lang="en-US" smtClean="0"/>
              <a:t>‹#›</a:t>
            </a:fld>
            <a:endParaRPr lang="en-US"/>
          </a:p>
        </p:txBody>
      </p:sp>
    </p:spTree>
    <p:extLst>
      <p:ext uri="{BB962C8B-B14F-4D97-AF65-F5344CB8AC3E}">
        <p14:creationId xmlns:p14="http://schemas.microsoft.com/office/powerpoint/2010/main" val="3920865779"/>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file:////var/folders/bj/c3p9yj5s1jq7h5l2bkbdnb840000gn/T/com.microsoft.Word/WebArchiveCopyPasteTempFiles/Craft_Beer-2000x1125.jpg"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file:////var/folders/bj/c3p9yj5s1jq7h5l2bkbdnb840000gn/T/com.microsoft.Word/WebArchiveCopyPasteTempFiles/Z"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5.tif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43D46-9A77-614E-B8B7-14A1B7A3FE24}"/>
              </a:ext>
            </a:extLst>
          </p:cNvPr>
          <p:cNvSpPr>
            <a:spLocks noGrp="1"/>
          </p:cNvSpPr>
          <p:nvPr>
            <p:ph type="ctrTitle"/>
          </p:nvPr>
        </p:nvSpPr>
        <p:spPr>
          <a:xfrm>
            <a:off x="1524000" y="50800"/>
            <a:ext cx="9144000" cy="2387600"/>
          </a:xfrm>
        </p:spPr>
        <p:txBody>
          <a:bodyPr>
            <a:normAutofit/>
          </a:bodyPr>
          <a:lstStyle/>
          <a:p>
            <a:r>
              <a:rPr lang="en-US" b="1" dirty="0">
                <a:solidFill>
                  <a:schemeClr val="accent1"/>
                </a:solidFill>
              </a:rPr>
              <a:t>Market Segmentation of Beer Focused Venues</a:t>
            </a:r>
          </a:p>
        </p:txBody>
      </p:sp>
      <p:sp>
        <p:nvSpPr>
          <p:cNvPr id="4" name="Rectangle 2">
            <a:extLst>
              <a:ext uri="{FF2B5EF4-FFF2-40B4-BE49-F238E27FC236}">
                <a16:creationId xmlns:a16="http://schemas.microsoft.com/office/drawing/2014/main" id="{A2A455F4-BC78-F042-997F-C6FDEF62A586}"/>
              </a:ext>
            </a:extLst>
          </p:cNvPr>
          <p:cNvSpPr>
            <a:spLocks noChangeArrowheads="1"/>
          </p:cNvSpPr>
          <p:nvPr/>
        </p:nvSpPr>
        <p:spPr bwMode="auto">
          <a:xfrm>
            <a:off x="1055915" y="441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25" name="Picture 6" descr="Craft_Beer">
            <a:extLst>
              <a:ext uri="{FF2B5EF4-FFF2-40B4-BE49-F238E27FC236}">
                <a16:creationId xmlns:a16="http://schemas.microsoft.com/office/drawing/2014/main" id="{9D43B9C7-AE6F-F94D-BE45-0B3A60BB44E9}"/>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1374368" y="4475844"/>
            <a:ext cx="2971800" cy="16637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D2B1880-AFB4-6349-854A-D2F8F59BF82B}"/>
              </a:ext>
            </a:extLst>
          </p:cNvPr>
          <p:cNvSpPr>
            <a:spLocks noChangeArrowheads="1"/>
          </p:cNvSpPr>
          <p:nvPr/>
        </p:nvSpPr>
        <p:spPr bwMode="auto">
          <a:xfrm>
            <a:off x="5540829" y="428897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27" name="Picture 2" descr="How to Talk About Different Types of Beer Like a Pro | Time">
            <a:extLst>
              <a:ext uri="{FF2B5EF4-FFF2-40B4-BE49-F238E27FC236}">
                <a16:creationId xmlns:a16="http://schemas.microsoft.com/office/drawing/2014/main" id="{C1848AA5-130B-0B45-9660-B63CF3D62EA8}"/>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1374368" y="2727779"/>
            <a:ext cx="2971800" cy="16637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close up of a map&#10;&#10;Description automatically generated">
            <a:extLst>
              <a:ext uri="{FF2B5EF4-FFF2-40B4-BE49-F238E27FC236}">
                <a16:creationId xmlns:a16="http://schemas.microsoft.com/office/drawing/2014/main" id="{52B7631C-1B15-1943-95AD-4DC5ABEEF903}"/>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4664620" y="2741930"/>
            <a:ext cx="5406390" cy="3341370"/>
          </a:xfrm>
          <a:prstGeom prst="rect">
            <a:avLst/>
          </a:prstGeom>
          <a:noFill/>
          <a:ln w="28575">
            <a:solidFill>
              <a:schemeClr val="tx1"/>
            </a:solidFill>
          </a:ln>
        </p:spPr>
      </p:pic>
    </p:spTree>
    <p:extLst>
      <p:ext uri="{BB962C8B-B14F-4D97-AF65-F5344CB8AC3E}">
        <p14:creationId xmlns:p14="http://schemas.microsoft.com/office/powerpoint/2010/main" val="376983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39410-0AAE-A547-B73B-0F550A2BB5B7}"/>
              </a:ext>
            </a:extLst>
          </p:cNvPr>
          <p:cNvSpPr>
            <a:spLocks noGrp="1"/>
          </p:cNvSpPr>
          <p:nvPr>
            <p:ph type="title"/>
          </p:nvPr>
        </p:nvSpPr>
        <p:spPr/>
        <p:txBody>
          <a:bodyPr/>
          <a:lstStyle/>
          <a:p>
            <a:r>
              <a:rPr lang="en-US" b="1" dirty="0">
                <a:solidFill>
                  <a:schemeClr val="accent1"/>
                </a:solidFill>
              </a:rPr>
              <a:t>Results: Income</a:t>
            </a:r>
          </a:p>
        </p:txBody>
      </p:sp>
      <p:pic>
        <p:nvPicPr>
          <p:cNvPr id="4" name="Picture 3">
            <a:extLst>
              <a:ext uri="{FF2B5EF4-FFF2-40B4-BE49-F238E27FC236}">
                <a16:creationId xmlns:a16="http://schemas.microsoft.com/office/drawing/2014/main" id="{D0016807-E2A5-204D-87A5-B4A232C97E55}"/>
              </a:ext>
            </a:extLst>
          </p:cNvPr>
          <p:cNvPicPr/>
          <p:nvPr/>
        </p:nvPicPr>
        <p:blipFill>
          <a:blip r:embed="rId3">
            <a:extLst>
              <a:ext uri="{28A0092B-C50C-407E-A947-70E740481C1C}">
                <a14:useLocalDpi xmlns:a14="http://schemas.microsoft.com/office/drawing/2010/main" val="0"/>
              </a:ext>
            </a:extLst>
          </a:blip>
          <a:stretch>
            <a:fillRect/>
          </a:stretch>
        </p:blipFill>
        <p:spPr>
          <a:xfrm>
            <a:off x="4930045" y="1335355"/>
            <a:ext cx="6864096" cy="3972645"/>
          </a:xfrm>
          <a:prstGeom prst="rect">
            <a:avLst/>
          </a:prstGeom>
          <a:ln>
            <a:solidFill>
              <a:schemeClr val="tx1"/>
            </a:solidFill>
          </a:ln>
        </p:spPr>
      </p:pic>
      <p:pic>
        <p:nvPicPr>
          <p:cNvPr id="5" name="Picture 4" descr="A screenshot of a cell phone&#10;&#10;Description automatically generated">
            <a:extLst>
              <a:ext uri="{FF2B5EF4-FFF2-40B4-BE49-F238E27FC236}">
                <a16:creationId xmlns:a16="http://schemas.microsoft.com/office/drawing/2014/main" id="{43A3D981-2E33-7941-8C48-4C03C2129572}"/>
              </a:ext>
            </a:extLst>
          </p:cNvPr>
          <p:cNvPicPr/>
          <p:nvPr/>
        </p:nvPicPr>
        <p:blipFill>
          <a:blip r:embed="rId4">
            <a:extLst>
              <a:ext uri="{28A0092B-C50C-407E-A947-70E740481C1C}">
                <a14:useLocalDpi xmlns:a14="http://schemas.microsoft.com/office/drawing/2010/main" val="0"/>
              </a:ext>
            </a:extLst>
          </a:blip>
          <a:stretch>
            <a:fillRect/>
          </a:stretch>
        </p:blipFill>
        <p:spPr>
          <a:xfrm>
            <a:off x="397859" y="3321678"/>
            <a:ext cx="4189071" cy="3171197"/>
          </a:xfrm>
          <a:prstGeom prst="rect">
            <a:avLst/>
          </a:prstGeom>
          <a:ln>
            <a:solidFill>
              <a:schemeClr val="tx1"/>
            </a:solidFill>
          </a:ln>
        </p:spPr>
      </p:pic>
      <p:sp>
        <p:nvSpPr>
          <p:cNvPr id="7" name="TextBox 6">
            <a:extLst>
              <a:ext uri="{FF2B5EF4-FFF2-40B4-BE49-F238E27FC236}">
                <a16:creationId xmlns:a16="http://schemas.microsoft.com/office/drawing/2014/main" id="{53F26463-B5A2-144A-B8C5-05F4A80BD6BC}"/>
              </a:ext>
            </a:extLst>
          </p:cNvPr>
          <p:cNvSpPr txBox="1"/>
          <p:nvPr/>
        </p:nvSpPr>
        <p:spPr>
          <a:xfrm>
            <a:off x="397859" y="2256412"/>
            <a:ext cx="3000245" cy="707886"/>
          </a:xfrm>
          <a:prstGeom prst="rect">
            <a:avLst/>
          </a:prstGeom>
          <a:noFill/>
        </p:spPr>
        <p:txBody>
          <a:bodyPr wrap="none" rtlCol="0">
            <a:spAutoFit/>
          </a:bodyPr>
          <a:lstStyle/>
          <a:p>
            <a:r>
              <a:rPr lang="en-US" sz="2000" b="1" dirty="0"/>
              <a:t>Cluster 3 &amp; 0: </a:t>
            </a:r>
            <a:r>
              <a:rPr lang="en-US" sz="2000" dirty="0"/>
              <a:t>High Income</a:t>
            </a:r>
          </a:p>
          <a:p>
            <a:r>
              <a:rPr lang="en-US" sz="2000" b="1" dirty="0"/>
              <a:t>Cluster 1: </a:t>
            </a:r>
            <a:r>
              <a:rPr lang="en-US" sz="2000" dirty="0"/>
              <a:t>Low Income</a:t>
            </a:r>
          </a:p>
        </p:txBody>
      </p:sp>
    </p:spTree>
    <p:extLst>
      <p:ext uri="{BB962C8B-B14F-4D97-AF65-F5344CB8AC3E}">
        <p14:creationId xmlns:p14="http://schemas.microsoft.com/office/powerpoint/2010/main" val="323514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39410-0AAE-A547-B73B-0F550A2BB5B7}"/>
              </a:ext>
            </a:extLst>
          </p:cNvPr>
          <p:cNvSpPr>
            <a:spLocks noGrp="1"/>
          </p:cNvSpPr>
          <p:nvPr>
            <p:ph type="title"/>
          </p:nvPr>
        </p:nvSpPr>
        <p:spPr/>
        <p:txBody>
          <a:bodyPr/>
          <a:lstStyle/>
          <a:p>
            <a:r>
              <a:rPr lang="en-US" b="1" dirty="0">
                <a:solidFill>
                  <a:schemeClr val="accent1"/>
                </a:solidFill>
              </a:rPr>
              <a:t>Results: Age</a:t>
            </a:r>
          </a:p>
        </p:txBody>
      </p:sp>
      <p:pic>
        <p:nvPicPr>
          <p:cNvPr id="6" name="Picture 5" descr="A screenshot of a cell phone&#10;&#10;Description automatically generated">
            <a:extLst>
              <a:ext uri="{FF2B5EF4-FFF2-40B4-BE49-F238E27FC236}">
                <a16:creationId xmlns:a16="http://schemas.microsoft.com/office/drawing/2014/main" id="{ED4B87A5-43D1-7440-8114-C5396BE4E15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342470" y="1690688"/>
            <a:ext cx="8245945" cy="4341293"/>
          </a:xfrm>
          <a:prstGeom prst="rect">
            <a:avLst/>
          </a:prstGeom>
          <a:ln>
            <a:solidFill>
              <a:schemeClr val="tx1"/>
            </a:solidFill>
          </a:ln>
        </p:spPr>
      </p:pic>
      <p:sp>
        <p:nvSpPr>
          <p:cNvPr id="3" name="TextBox 2">
            <a:extLst>
              <a:ext uri="{FF2B5EF4-FFF2-40B4-BE49-F238E27FC236}">
                <a16:creationId xmlns:a16="http://schemas.microsoft.com/office/drawing/2014/main" id="{DD064C8B-3C84-DB4B-9F5A-D1AE3CEC2327}"/>
              </a:ext>
            </a:extLst>
          </p:cNvPr>
          <p:cNvSpPr txBox="1"/>
          <p:nvPr/>
        </p:nvSpPr>
        <p:spPr>
          <a:xfrm>
            <a:off x="9260535" y="3538168"/>
            <a:ext cx="2093265" cy="646331"/>
          </a:xfrm>
          <a:prstGeom prst="rect">
            <a:avLst/>
          </a:prstGeom>
          <a:noFill/>
          <a:ln>
            <a:noFill/>
          </a:ln>
        </p:spPr>
        <p:txBody>
          <a:bodyPr wrap="none" rtlCol="0">
            <a:spAutoFit/>
          </a:bodyPr>
          <a:lstStyle/>
          <a:p>
            <a:pPr algn="ctr"/>
            <a:r>
              <a:rPr lang="en-US" b="1" dirty="0"/>
              <a:t>Clusters 3 and 4</a:t>
            </a:r>
            <a:r>
              <a:rPr lang="en-US" dirty="0"/>
              <a:t> are</a:t>
            </a:r>
          </a:p>
          <a:p>
            <a:pPr algn="ctr"/>
            <a:r>
              <a:rPr lang="en-US" dirty="0"/>
              <a:t>younger than others</a:t>
            </a:r>
          </a:p>
        </p:txBody>
      </p:sp>
    </p:spTree>
    <p:extLst>
      <p:ext uri="{BB962C8B-B14F-4D97-AF65-F5344CB8AC3E}">
        <p14:creationId xmlns:p14="http://schemas.microsoft.com/office/powerpoint/2010/main" val="5436007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39410-0AAE-A547-B73B-0F550A2BB5B7}"/>
              </a:ext>
            </a:extLst>
          </p:cNvPr>
          <p:cNvSpPr>
            <a:spLocks noGrp="1"/>
          </p:cNvSpPr>
          <p:nvPr>
            <p:ph type="title"/>
          </p:nvPr>
        </p:nvSpPr>
        <p:spPr/>
        <p:txBody>
          <a:bodyPr/>
          <a:lstStyle/>
          <a:p>
            <a:r>
              <a:rPr lang="en-US" b="1" dirty="0">
                <a:solidFill>
                  <a:schemeClr val="accent1"/>
                </a:solidFill>
              </a:rPr>
              <a:t>Results: Educational Attainment</a:t>
            </a:r>
          </a:p>
        </p:txBody>
      </p:sp>
      <p:sp>
        <p:nvSpPr>
          <p:cNvPr id="3" name="TextBox 2">
            <a:extLst>
              <a:ext uri="{FF2B5EF4-FFF2-40B4-BE49-F238E27FC236}">
                <a16:creationId xmlns:a16="http://schemas.microsoft.com/office/drawing/2014/main" id="{DD064C8B-3C84-DB4B-9F5A-D1AE3CEC2327}"/>
              </a:ext>
            </a:extLst>
          </p:cNvPr>
          <p:cNvSpPr txBox="1"/>
          <p:nvPr/>
        </p:nvSpPr>
        <p:spPr>
          <a:xfrm>
            <a:off x="8980896" y="3429000"/>
            <a:ext cx="2189574" cy="830997"/>
          </a:xfrm>
          <a:prstGeom prst="rect">
            <a:avLst/>
          </a:prstGeom>
          <a:noFill/>
          <a:ln>
            <a:noFill/>
          </a:ln>
        </p:spPr>
        <p:txBody>
          <a:bodyPr wrap="none" rtlCol="0">
            <a:spAutoFit/>
          </a:bodyPr>
          <a:lstStyle/>
          <a:p>
            <a:pPr algn="ctr"/>
            <a:r>
              <a:rPr lang="en-US" sz="2400" b="1" dirty="0"/>
              <a:t>Cluster 3 </a:t>
            </a:r>
          </a:p>
          <a:p>
            <a:pPr algn="ctr"/>
            <a:r>
              <a:rPr lang="en-US" sz="2400" dirty="0"/>
              <a:t>Highly Educated</a:t>
            </a:r>
          </a:p>
        </p:txBody>
      </p:sp>
      <p:pic>
        <p:nvPicPr>
          <p:cNvPr id="7" name="Picture 6" descr="A screenshot of a cell phone&#10;&#10;Description automatically generated">
            <a:extLst>
              <a:ext uri="{FF2B5EF4-FFF2-40B4-BE49-F238E27FC236}">
                <a16:creationId xmlns:a16="http://schemas.microsoft.com/office/drawing/2014/main" id="{721952C0-B76E-7342-8EBE-CA05620ADB3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12421" y="1690688"/>
            <a:ext cx="7686823" cy="4802187"/>
          </a:xfrm>
          <a:prstGeom prst="rect">
            <a:avLst/>
          </a:prstGeom>
          <a:ln>
            <a:solidFill>
              <a:schemeClr val="tx1"/>
            </a:solidFill>
          </a:ln>
        </p:spPr>
      </p:pic>
    </p:spTree>
    <p:extLst>
      <p:ext uri="{BB962C8B-B14F-4D97-AF65-F5344CB8AC3E}">
        <p14:creationId xmlns:p14="http://schemas.microsoft.com/office/powerpoint/2010/main" val="2394829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39410-0AAE-A547-B73B-0F550A2BB5B7}"/>
              </a:ext>
            </a:extLst>
          </p:cNvPr>
          <p:cNvSpPr>
            <a:spLocks noGrp="1"/>
          </p:cNvSpPr>
          <p:nvPr>
            <p:ph type="title"/>
          </p:nvPr>
        </p:nvSpPr>
        <p:spPr/>
        <p:txBody>
          <a:bodyPr/>
          <a:lstStyle/>
          <a:p>
            <a:r>
              <a:rPr lang="en-US" b="1" dirty="0">
                <a:solidFill>
                  <a:schemeClr val="accent1"/>
                </a:solidFill>
              </a:rPr>
              <a:t>Results: Rent, Commute and Business </a:t>
            </a:r>
          </a:p>
        </p:txBody>
      </p:sp>
      <p:sp>
        <p:nvSpPr>
          <p:cNvPr id="3" name="TextBox 2">
            <a:extLst>
              <a:ext uri="{FF2B5EF4-FFF2-40B4-BE49-F238E27FC236}">
                <a16:creationId xmlns:a16="http://schemas.microsoft.com/office/drawing/2014/main" id="{DD064C8B-3C84-DB4B-9F5A-D1AE3CEC2327}"/>
              </a:ext>
            </a:extLst>
          </p:cNvPr>
          <p:cNvSpPr txBox="1"/>
          <p:nvPr/>
        </p:nvSpPr>
        <p:spPr>
          <a:xfrm>
            <a:off x="7428844" y="2121779"/>
            <a:ext cx="2400016" cy="646331"/>
          </a:xfrm>
          <a:prstGeom prst="rect">
            <a:avLst/>
          </a:prstGeom>
          <a:noFill/>
          <a:ln>
            <a:noFill/>
          </a:ln>
        </p:spPr>
        <p:txBody>
          <a:bodyPr wrap="none" rtlCol="0">
            <a:spAutoFit/>
          </a:bodyPr>
          <a:lstStyle/>
          <a:p>
            <a:pPr algn="ctr"/>
            <a:r>
              <a:rPr lang="en-US" b="1" dirty="0"/>
              <a:t>Cluster 3: </a:t>
            </a:r>
            <a:r>
              <a:rPr lang="en-US" dirty="0"/>
              <a:t>Higher rent</a:t>
            </a:r>
          </a:p>
          <a:p>
            <a:pPr algn="ctr"/>
            <a:r>
              <a:rPr lang="en-US" dirty="0"/>
              <a:t>Higher business density</a:t>
            </a:r>
          </a:p>
        </p:txBody>
      </p:sp>
      <p:pic>
        <p:nvPicPr>
          <p:cNvPr id="9" name="Picture 8" descr="A close up of a logo&#10;&#10;Description automatically generated">
            <a:extLst>
              <a:ext uri="{FF2B5EF4-FFF2-40B4-BE49-F238E27FC236}">
                <a16:creationId xmlns:a16="http://schemas.microsoft.com/office/drawing/2014/main" id="{D0844397-80EC-6F42-941B-8B3D0BA7922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928529" y="1580781"/>
            <a:ext cx="4775200" cy="2779395"/>
          </a:xfrm>
          <a:prstGeom prst="rect">
            <a:avLst/>
          </a:prstGeom>
          <a:ln>
            <a:solidFill>
              <a:schemeClr val="tx1"/>
            </a:solidFill>
          </a:ln>
        </p:spPr>
      </p:pic>
      <p:graphicFrame>
        <p:nvGraphicFramePr>
          <p:cNvPr id="4" name="Table 3">
            <a:extLst>
              <a:ext uri="{FF2B5EF4-FFF2-40B4-BE49-F238E27FC236}">
                <a16:creationId xmlns:a16="http://schemas.microsoft.com/office/drawing/2014/main" id="{3559F935-8B69-6B43-92AD-7EC42CCB030A}"/>
              </a:ext>
            </a:extLst>
          </p:cNvPr>
          <p:cNvGraphicFramePr>
            <a:graphicFrameLocks noGrp="1"/>
          </p:cNvGraphicFramePr>
          <p:nvPr>
            <p:extLst>
              <p:ext uri="{D42A27DB-BD31-4B8C-83A1-F6EECF244321}">
                <p14:modId xmlns:p14="http://schemas.microsoft.com/office/powerpoint/2010/main" val="1797802465"/>
              </p:ext>
            </p:extLst>
          </p:nvPr>
        </p:nvGraphicFramePr>
        <p:xfrm>
          <a:off x="1776825" y="4722392"/>
          <a:ext cx="2968625" cy="1706880"/>
        </p:xfrm>
        <a:graphic>
          <a:graphicData uri="http://schemas.openxmlformats.org/drawingml/2006/table">
            <a:tbl>
              <a:tblPr firstRow="1" firstCol="1" bandRow="1">
                <a:tableStyleId>{5C22544A-7EE6-4342-B048-85BDC9FD1C3A}</a:tableStyleId>
              </a:tblPr>
              <a:tblGrid>
                <a:gridCol w="796925">
                  <a:extLst>
                    <a:ext uri="{9D8B030D-6E8A-4147-A177-3AD203B41FA5}">
                      <a16:colId xmlns:a16="http://schemas.microsoft.com/office/drawing/2014/main" val="1436674977"/>
                    </a:ext>
                  </a:extLst>
                </a:gridCol>
                <a:gridCol w="2171700">
                  <a:extLst>
                    <a:ext uri="{9D8B030D-6E8A-4147-A177-3AD203B41FA5}">
                      <a16:colId xmlns:a16="http://schemas.microsoft.com/office/drawing/2014/main" val="3044264163"/>
                    </a:ext>
                  </a:extLst>
                </a:gridCol>
              </a:tblGrid>
              <a:tr h="0">
                <a:tc>
                  <a:txBody>
                    <a:bodyPr/>
                    <a:lstStyle/>
                    <a:p>
                      <a:pPr marL="0" marR="0" algn="ctr">
                        <a:spcBef>
                          <a:spcPts val="0"/>
                        </a:spcBef>
                        <a:spcAft>
                          <a:spcPts val="0"/>
                        </a:spcAft>
                      </a:pPr>
                      <a:r>
                        <a:rPr lang="en-US" sz="1600" dirty="0">
                          <a:effectLst/>
                        </a:rPr>
                        <a:t>Cluster</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Mean Median Travel Time to Work (min)</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72277686"/>
                  </a:ext>
                </a:extLst>
              </a:tr>
              <a:tr h="0">
                <a:tc>
                  <a:txBody>
                    <a:bodyPr/>
                    <a:lstStyle/>
                    <a:p>
                      <a:pPr marL="0" marR="0" algn="ctr">
                        <a:spcBef>
                          <a:spcPts val="0"/>
                        </a:spcBef>
                        <a:spcAft>
                          <a:spcPts val="0"/>
                        </a:spcAft>
                      </a:pPr>
                      <a:r>
                        <a:rPr lang="en-US" sz="1600">
                          <a:effectLst/>
                        </a:rPr>
                        <a:t>0</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24</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217317375"/>
                  </a:ext>
                </a:extLst>
              </a:tr>
              <a:tr h="0">
                <a:tc>
                  <a:txBody>
                    <a:bodyPr/>
                    <a:lstStyle/>
                    <a:p>
                      <a:pPr marL="0" marR="0" algn="ctr">
                        <a:spcBef>
                          <a:spcPts val="0"/>
                        </a:spcBef>
                        <a:spcAft>
                          <a:spcPts val="0"/>
                        </a:spcAft>
                      </a:pPr>
                      <a:r>
                        <a:rPr lang="en-US" sz="1600">
                          <a:effectLst/>
                        </a:rPr>
                        <a:t>1</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24</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959040892"/>
                  </a:ext>
                </a:extLst>
              </a:tr>
              <a:tr h="0">
                <a:tc>
                  <a:txBody>
                    <a:bodyPr/>
                    <a:lstStyle/>
                    <a:p>
                      <a:pPr marL="0" marR="0" algn="ctr">
                        <a:spcBef>
                          <a:spcPts val="0"/>
                        </a:spcBef>
                        <a:spcAft>
                          <a:spcPts val="0"/>
                        </a:spcAft>
                      </a:pPr>
                      <a:r>
                        <a:rPr lang="en-US" sz="1600">
                          <a:effectLst/>
                        </a:rPr>
                        <a:t>2</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26</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388541137"/>
                  </a:ext>
                </a:extLst>
              </a:tr>
              <a:tr h="0">
                <a:tc>
                  <a:txBody>
                    <a:bodyPr/>
                    <a:lstStyle/>
                    <a:p>
                      <a:pPr marL="0" marR="0" algn="ctr">
                        <a:spcBef>
                          <a:spcPts val="0"/>
                        </a:spcBef>
                        <a:spcAft>
                          <a:spcPts val="0"/>
                        </a:spcAft>
                      </a:pPr>
                      <a:r>
                        <a:rPr lang="en-US" sz="1600">
                          <a:effectLst/>
                        </a:rPr>
                        <a:t>3</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25</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652134372"/>
                  </a:ext>
                </a:extLst>
              </a:tr>
              <a:tr h="0">
                <a:tc>
                  <a:txBody>
                    <a:bodyPr/>
                    <a:lstStyle/>
                    <a:p>
                      <a:pPr marL="0" marR="0" algn="ctr">
                        <a:spcBef>
                          <a:spcPts val="0"/>
                        </a:spcBef>
                        <a:spcAft>
                          <a:spcPts val="0"/>
                        </a:spcAft>
                      </a:pPr>
                      <a:r>
                        <a:rPr lang="en-US" sz="1600">
                          <a:effectLst/>
                        </a:rPr>
                        <a:t>4</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15</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43588107"/>
                  </a:ext>
                </a:extLst>
              </a:tr>
            </a:tbl>
          </a:graphicData>
        </a:graphic>
      </p:graphicFrame>
      <p:pic>
        <p:nvPicPr>
          <p:cNvPr id="12" name="Picture 11" descr="A screenshot of a cell phone&#10;&#10;Description automatically generated">
            <a:extLst>
              <a:ext uri="{FF2B5EF4-FFF2-40B4-BE49-F238E27FC236}">
                <a16:creationId xmlns:a16="http://schemas.microsoft.com/office/drawing/2014/main" id="{B987F95D-7DD0-7349-ADD4-6E28D41FC032}"/>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505560" y="3297804"/>
            <a:ext cx="4507676" cy="3195071"/>
          </a:xfrm>
          <a:prstGeom prst="rect">
            <a:avLst/>
          </a:prstGeom>
          <a:ln>
            <a:solidFill>
              <a:schemeClr val="tx1"/>
            </a:solidFill>
          </a:ln>
        </p:spPr>
      </p:pic>
    </p:spTree>
    <p:extLst>
      <p:ext uri="{BB962C8B-B14F-4D97-AF65-F5344CB8AC3E}">
        <p14:creationId xmlns:p14="http://schemas.microsoft.com/office/powerpoint/2010/main" val="4073414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39410-0AAE-A547-B73B-0F550A2BB5B7}"/>
              </a:ext>
            </a:extLst>
          </p:cNvPr>
          <p:cNvSpPr>
            <a:spLocks noGrp="1"/>
          </p:cNvSpPr>
          <p:nvPr>
            <p:ph type="title"/>
          </p:nvPr>
        </p:nvSpPr>
        <p:spPr/>
        <p:txBody>
          <a:bodyPr/>
          <a:lstStyle/>
          <a:p>
            <a:r>
              <a:rPr lang="en-US" b="1" dirty="0">
                <a:solidFill>
                  <a:schemeClr val="accent1"/>
                </a:solidFill>
              </a:rPr>
              <a:t>Discussion: </a:t>
            </a:r>
            <a:br>
              <a:rPr lang="en-US" b="1" dirty="0">
                <a:solidFill>
                  <a:schemeClr val="accent1"/>
                </a:solidFill>
              </a:rPr>
            </a:br>
            <a:r>
              <a:rPr lang="en-US" b="1" dirty="0">
                <a:solidFill>
                  <a:schemeClr val="accent1"/>
                </a:solidFill>
              </a:rPr>
              <a:t>High Beer Venue Density Neighborhoods</a:t>
            </a:r>
          </a:p>
        </p:txBody>
      </p:sp>
      <p:sp>
        <p:nvSpPr>
          <p:cNvPr id="3" name="TextBox 2">
            <a:extLst>
              <a:ext uri="{FF2B5EF4-FFF2-40B4-BE49-F238E27FC236}">
                <a16:creationId xmlns:a16="http://schemas.microsoft.com/office/drawing/2014/main" id="{DD064C8B-3C84-DB4B-9F5A-D1AE3CEC2327}"/>
              </a:ext>
            </a:extLst>
          </p:cNvPr>
          <p:cNvSpPr txBox="1"/>
          <p:nvPr/>
        </p:nvSpPr>
        <p:spPr>
          <a:xfrm>
            <a:off x="838200" y="1936584"/>
            <a:ext cx="6577681" cy="2031325"/>
          </a:xfrm>
          <a:prstGeom prst="rect">
            <a:avLst/>
          </a:prstGeom>
          <a:noFill/>
          <a:ln>
            <a:noFill/>
          </a:ln>
        </p:spPr>
        <p:txBody>
          <a:bodyPr wrap="square" rtlCol="0">
            <a:spAutoFit/>
          </a:bodyPr>
          <a:lstStyle/>
          <a:p>
            <a:pPr lvl="0"/>
            <a:r>
              <a:rPr lang="en-US" b="1" dirty="0"/>
              <a:t>Cluster 3: </a:t>
            </a:r>
          </a:p>
          <a:p>
            <a:pPr marL="285750" lvl="0" indent="-285750">
              <a:buFont typeface="Arial" panose="020B0604020202020204" pitchFamily="34" charset="0"/>
              <a:buChar char="•"/>
            </a:pPr>
            <a:r>
              <a:rPr lang="en-US" dirty="0"/>
              <a:t>Population</a:t>
            </a:r>
          </a:p>
          <a:p>
            <a:pPr marL="742950" lvl="1" indent="-285750">
              <a:buFont typeface="Arial" panose="020B0604020202020204" pitchFamily="34" charset="0"/>
              <a:buChar char="•"/>
            </a:pPr>
            <a:r>
              <a:rPr lang="en-US" dirty="0"/>
              <a:t>High income</a:t>
            </a:r>
          </a:p>
          <a:p>
            <a:pPr marL="742950" lvl="1" indent="-285750">
              <a:buFont typeface="Arial" panose="020B0604020202020204" pitchFamily="34" charset="0"/>
              <a:buChar char="•"/>
            </a:pPr>
            <a:r>
              <a:rPr lang="en-US" dirty="0"/>
              <a:t>Young (large amount of people ages 25-44)</a:t>
            </a:r>
          </a:p>
          <a:p>
            <a:pPr marL="742950" lvl="1" indent="-285750">
              <a:buFont typeface="Arial" panose="020B0604020202020204" pitchFamily="34" charset="0"/>
              <a:buChar char="•"/>
            </a:pPr>
            <a:r>
              <a:rPr lang="en-US" dirty="0"/>
              <a:t>Highly educated</a:t>
            </a:r>
          </a:p>
          <a:p>
            <a:pPr marL="285750" lvl="0" indent="-285750">
              <a:buFont typeface="Arial" panose="020B0604020202020204" pitchFamily="34" charset="0"/>
              <a:buChar char="•"/>
            </a:pPr>
            <a:r>
              <a:rPr lang="en-US" dirty="0"/>
              <a:t>More expensive real estate</a:t>
            </a:r>
          </a:p>
          <a:p>
            <a:pPr marL="285750" lvl="0" indent="-285750">
              <a:buFont typeface="Arial" panose="020B0604020202020204" pitchFamily="34" charset="0"/>
              <a:buChar char="•"/>
            </a:pPr>
            <a:r>
              <a:rPr lang="en-US" dirty="0"/>
              <a:t>High business establishment density</a:t>
            </a:r>
          </a:p>
        </p:txBody>
      </p:sp>
    </p:spTree>
    <p:extLst>
      <p:ext uri="{BB962C8B-B14F-4D97-AF65-F5344CB8AC3E}">
        <p14:creationId xmlns:p14="http://schemas.microsoft.com/office/powerpoint/2010/main" val="2694159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39410-0AAE-A547-B73B-0F550A2BB5B7}"/>
              </a:ext>
            </a:extLst>
          </p:cNvPr>
          <p:cNvSpPr>
            <a:spLocks noGrp="1"/>
          </p:cNvSpPr>
          <p:nvPr>
            <p:ph type="title"/>
          </p:nvPr>
        </p:nvSpPr>
        <p:spPr/>
        <p:txBody>
          <a:bodyPr/>
          <a:lstStyle/>
          <a:p>
            <a:r>
              <a:rPr lang="en-US" b="1" dirty="0">
                <a:solidFill>
                  <a:schemeClr val="accent1"/>
                </a:solidFill>
              </a:rPr>
              <a:t>Discussion: </a:t>
            </a:r>
            <a:br>
              <a:rPr lang="en-US" b="1" dirty="0">
                <a:solidFill>
                  <a:schemeClr val="accent1"/>
                </a:solidFill>
              </a:rPr>
            </a:br>
            <a:r>
              <a:rPr lang="en-US" b="1" dirty="0">
                <a:solidFill>
                  <a:schemeClr val="accent1"/>
                </a:solidFill>
              </a:rPr>
              <a:t>Best Neighborhoods to Start a Beer Business</a:t>
            </a:r>
          </a:p>
        </p:txBody>
      </p:sp>
      <p:sp>
        <p:nvSpPr>
          <p:cNvPr id="4" name="Rectangle 3">
            <a:extLst>
              <a:ext uri="{FF2B5EF4-FFF2-40B4-BE49-F238E27FC236}">
                <a16:creationId xmlns:a16="http://schemas.microsoft.com/office/drawing/2014/main" id="{1EB2B392-1C87-2743-8DBE-81CDD4BC7368}"/>
              </a:ext>
            </a:extLst>
          </p:cNvPr>
          <p:cNvSpPr/>
          <p:nvPr/>
        </p:nvSpPr>
        <p:spPr>
          <a:xfrm>
            <a:off x="745602" y="1859339"/>
            <a:ext cx="5007015" cy="3139321"/>
          </a:xfrm>
          <a:prstGeom prst="rect">
            <a:avLst/>
          </a:prstGeom>
        </p:spPr>
        <p:txBody>
          <a:bodyPr wrap="square">
            <a:spAutoFit/>
          </a:bodyPr>
          <a:lstStyle/>
          <a:p>
            <a:pPr algn="just"/>
            <a:r>
              <a:rPr lang="en-US" dirty="0">
                <a:latin typeface="Calibri" panose="020F0502020204030204" pitchFamily="34" charset="0"/>
                <a:ea typeface="Calibri" panose="020F0502020204030204" pitchFamily="34" charset="0"/>
                <a:cs typeface="Times New Roman" panose="02020603050405020304" pitchFamily="18" charset="0"/>
              </a:rPr>
              <a:t>A list of neighborhoods that show potential for opening new Beer Venues is suggested. The selection logic was done by filtering the data with the following:</a:t>
            </a:r>
          </a:p>
          <a:p>
            <a:pPr marL="342900" marR="0" lvl="0" indent="-342900" algn="just">
              <a:spcBef>
                <a:spcPts val="0"/>
              </a:spcBef>
              <a:spcAft>
                <a:spcPts val="0"/>
              </a:spcAft>
              <a:buFont typeface="+mj-lt"/>
              <a:buAutoNum type="arabicPeriod"/>
            </a:pPr>
            <a:r>
              <a:rPr lang="en-US" dirty="0">
                <a:latin typeface="Calibri" panose="020F0502020204030204" pitchFamily="34" charset="0"/>
                <a:ea typeface="Calibri" panose="020F0502020204030204" pitchFamily="34" charset="0"/>
                <a:cs typeface="Symbol" pitchFamily="2" charset="2"/>
              </a:rPr>
              <a:t>Cluster 3 neighborhoods</a:t>
            </a:r>
          </a:p>
          <a:p>
            <a:pPr marL="342900" marR="0" lvl="0" indent="-342900" algn="just">
              <a:spcBef>
                <a:spcPts val="0"/>
              </a:spcBef>
              <a:spcAft>
                <a:spcPts val="0"/>
              </a:spcAft>
              <a:buFont typeface="+mj-lt"/>
              <a:buAutoNum type="arabicPeriod"/>
            </a:pPr>
            <a:r>
              <a:rPr lang="en-US" dirty="0">
                <a:latin typeface="Calibri" panose="020F0502020204030204" pitchFamily="34" charset="0"/>
                <a:ea typeface="Calibri" panose="020F0502020204030204" pitchFamily="34" charset="0"/>
                <a:cs typeface="Symbol" pitchFamily="2" charset="2"/>
              </a:rPr>
              <a:t>Beer Venue per 1000 People</a:t>
            </a:r>
            <a:r>
              <a:rPr lang="en-US" b="1" dirty="0">
                <a:latin typeface="Calibri" panose="020F0502020204030204" pitchFamily="34" charset="0"/>
                <a:ea typeface="Calibri" panose="020F0502020204030204" pitchFamily="34" charset="0"/>
                <a:cs typeface="Symbol" pitchFamily="2" charset="2"/>
              </a:rPr>
              <a:t> is lower</a:t>
            </a:r>
            <a:r>
              <a:rPr lang="en-US" dirty="0">
                <a:latin typeface="Calibri" panose="020F0502020204030204" pitchFamily="34" charset="0"/>
                <a:ea typeface="Calibri" panose="020F0502020204030204" pitchFamily="34" charset="0"/>
                <a:cs typeface="Symbol" pitchFamily="2" charset="2"/>
              </a:rPr>
              <a:t> than MEDIAN value for the cluster</a:t>
            </a:r>
          </a:p>
          <a:p>
            <a:pPr marL="342900" marR="0" lvl="0" indent="-342900" algn="just">
              <a:spcBef>
                <a:spcPts val="0"/>
              </a:spcBef>
              <a:spcAft>
                <a:spcPts val="0"/>
              </a:spcAft>
              <a:buFont typeface="+mj-lt"/>
              <a:buAutoNum type="arabicPeriod"/>
            </a:pPr>
            <a:r>
              <a:rPr lang="en-US" dirty="0">
                <a:latin typeface="Calibri" panose="020F0502020204030204" pitchFamily="34" charset="0"/>
                <a:ea typeface="Calibri" panose="020F0502020204030204" pitchFamily="34" charset="0"/>
                <a:cs typeface="Symbol" pitchFamily="2" charset="2"/>
              </a:rPr>
              <a:t>Beer Venue Frequency People </a:t>
            </a:r>
            <a:r>
              <a:rPr lang="en-US" b="1" dirty="0">
                <a:latin typeface="Calibri" panose="020F0502020204030204" pitchFamily="34" charset="0"/>
                <a:ea typeface="Calibri" panose="020F0502020204030204" pitchFamily="34" charset="0"/>
                <a:cs typeface="Symbol" pitchFamily="2" charset="2"/>
              </a:rPr>
              <a:t>is lower</a:t>
            </a:r>
            <a:r>
              <a:rPr lang="en-US" dirty="0">
                <a:latin typeface="Calibri" panose="020F0502020204030204" pitchFamily="34" charset="0"/>
                <a:ea typeface="Calibri" panose="020F0502020204030204" pitchFamily="34" charset="0"/>
                <a:cs typeface="Symbol" pitchFamily="2" charset="2"/>
              </a:rPr>
              <a:t> than MEDIAN value for the cluster</a:t>
            </a:r>
          </a:p>
          <a:p>
            <a:pPr marL="342900" marR="0" lvl="0" indent="-342900" algn="just">
              <a:spcBef>
                <a:spcPts val="0"/>
              </a:spcBef>
              <a:spcAft>
                <a:spcPts val="0"/>
              </a:spcAft>
              <a:buFont typeface="+mj-lt"/>
              <a:buAutoNum type="arabicPeriod"/>
            </a:pPr>
            <a:endParaRPr lang="en-US" dirty="0">
              <a:latin typeface="Calibri" panose="020F0502020204030204" pitchFamily="34" charset="0"/>
              <a:ea typeface="Calibri" panose="020F0502020204030204" pitchFamily="34" charset="0"/>
              <a:cs typeface="Symbol" pitchFamily="2" charset="2"/>
            </a:endParaRPr>
          </a:p>
          <a:p>
            <a:pPr marR="0" lvl="0" algn="just">
              <a:spcBef>
                <a:spcPts val="0"/>
              </a:spcBef>
              <a:spcAft>
                <a:spcPts val="0"/>
              </a:spcAft>
            </a:pPr>
            <a:r>
              <a:rPr lang="en-US" b="1" dirty="0">
                <a:solidFill>
                  <a:schemeClr val="accent1"/>
                </a:solidFill>
                <a:latin typeface="Calibri" panose="020F0502020204030204" pitchFamily="34" charset="0"/>
                <a:ea typeface="Calibri" panose="020F0502020204030204" pitchFamily="34" charset="0"/>
                <a:cs typeface="Symbol" pitchFamily="2" charset="2"/>
              </a:rPr>
              <a:t>133</a:t>
            </a:r>
            <a:r>
              <a:rPr lang="en-US" dirty="0">
                <a:latin typeface="Calibri" panose="020F0502020204030204" pitchFamily="34" charset="0"/>
                <a:ea typeface="Calibri" panose="020F0502020204030204" pitchFamily="34" charset="0"/>
                <a:cs typeface="Symbol" pitchFamily="2" charset="2"/>
              </a:rPr>
              <a:t> neighborhoods classified as ideal</a:t>
            </a:r>
          </a:p>
        </p:txBody>
      </p:sp>
      <p:pic>
        <p:nvPicPr>
          <p:cNvPr id="5" name="Picture 4" descr="A close up of a map&#10;&#10;Description automatically generated">
            <a:extLst>
              <a:ext uri="{FF2B5EF4-FFF2-40B4-BE49-F238E27FC236}">
                <a16:creationId xmlns:a16="http://schemas.microsoft.com/office/drawing/2014/main" id="{EF0FFA48-8A72-8A42-95A0-D258BCAE4926}"/>
              </a:ext>
            </a:extLst>
          </p:cNvPr>
          <p:cNvPicPr/>
          <p:nvPr/>
        </p:nvPicPr>
        <p:blipFill>
          <a:blip r:embed="rId3">
            <a:extLst>
              <a:ext uri="{28A0092B-C50C-407E-A947-70E740481C1C}">
                <a14:useLocalDpi xmlns:a14="http://schemas.microsoft.com/office/drawing/2010/main" val="0"/>
              </a:ext>
            </a:extLst>
          </a:blip>
          <a:stretch>
            <a:fillRect/>
          </a:stretch>
        </p:blipFill>
        <p:spPr>
          <a:xfrm>
            <a:off x="6237468" y="2274838"/>
            <a:ext cx="5689600" cy="3124200"/>
          </a:xfrm>
          <a:prstGeom prst="rect">
            <a:avLst/>
          </a:prstGeom>
          <a:ln>
            <a:solidFill>
              <a:schemeClr val="tx1"/>
            </a:solidFill>
          </a:ln>
        </p:spPr>
      </p:pic>
      <p:sp>
        <p:nvSpPr>
          <p:cNvPr id="6" name="TextBox 5">
            <a:extLst>
              <a:ext uri="{FF2B5EF4-FFF2-40B4-BE49-F238E27FC236}">
                <a16:creationId xmlns:a16="http://schemas.microsoft.com/office/drawing/2014/main" id="{ABC9815F-CE56-9247-9D32-408D2D51C857}"/>
              </a:ext>
            </a:extLst>
          </p:cNvPr>
          <p:cNvSpPr txBox="1"/>
          <p:nvPr/>
        </p:nvSpPr>
        <p:spPr>
          <a:xfrm>
            <a:off x="6237468" y="1905506"/>
            <a:ext cx="2121735" cy="369332"/>
          </a:xfrm>
          <a:prstGeom prst="rect">
            <a:avLst/>
          </a:prstGeom>
          <a:noFill/>
        </p:spPr>
        <p:txBody>
          <a:bodyPr wrap="none" rtlCol="0">
            <a:spAutoFit/>
          </a:bodyPr>
          <a:lstStyle/>
          <a:p>
            <a:r>
              <a:rPr lang="en-US" b="1" dirty="0"/>
              <a:t>Best Neighborhoods</a:t>
            </a:r>
          </a:p>
        </p:txBody>
      </p:sp>
      <p:sp>
        <p:nvSpPr>
          <p:cNvPr id="7" name="Rectangle 6">
            <a:extLst>
              <a:ext uri="{FF2B5EF4-FFF2-40B4-BE49-F238E27FC236}">
                <a16:creationId xmlns:a16="http://schemas.microsoft.com/office/drawing/2014/main" id="{BCD5829B-9BAC-B740-B0B0-9DBB82A6A4DA}"/>
              </a:ext>
            </a:extLst>
          </p:cNvPr>
          <p:cNvSpPr/>
          <p:nvPr/>
        </p:nvSpPr>
        <p:spPr>
          <a:xfrm>
            <a:off x="745602" y="5167312"/>
            <a:ext cx="5007015" cy="1477328"/>
          </a:xfrm>
          <a:prstGeom prst="rect">
            <a:avLst/>
          </a:prstGeom>
        </p:spPr>
        <p:txBody>
          <a:bodyPr wrap="square">
            <a:spAutoFit/>
          </a:bodyPr>
          <a:lstStyle/>
          <a:p>
            <a:pPr algn="just"/>
            <a:r>
              <a:rPr lang="en-US" dirty="0">
                <a:latin typeface="Calibri" panose="020F0502020204030204" pitchFamily="34" charset="0"/>
                <a:ea typeface="Calibri" panose="020F0502020204030204" pitchFamily="34" charset="0"/>
                <a:cs typeface="Times New Roman" panose="02020603050405020304" pitchFamily="18" charset="0"/>
              </a:rPr>
              <a:t>We want to select the neighborhoods that have lower Beer Venue density out of the </a:t>
            </a:r>
            <a:r>
              <a:rPr lang="en-US" b="1" dirty="0">
                <a:latin typeface="Calibri" panose="020F0502020204030204" pitchFamily="34" charset="0"/>
                <a:ea typeface="Calibri" panose="020F0502020204030204" pitchFamily="34" charset="0"/>
                <a:cs typeface="Times New Roman" panose="02020603050405020304" pitchFamily="18" charset="0"/>
              </a:rPr>
              <a:t>ideal cluster</a:t>
            </a:r>
            <a:r>
              <a:rPr lang="en-US" dirty="0">
                <a:latin typeface="Calibri" panose="020F0502020204030204" pitchFamily="34" charset="0"/>
                <a:ea typeface="Calibri" panose="020F0502020204030204" pitchFamily="34" charset="0"/>
                <a:cs typeface="Times New Roman" panose="02020603050405020304" pitchFamily="18" charset="0"/>
              </a:rPr>
              <a:t>, Cluster 3, since those neighborhoods, in theory, have lower market saturation due to their metrics being below median values</a:t>
            </a:r>
            <a:endParaRPr lang="en-US" dirty="0">
              <a:latin typeface="Calibri" panose="020F0502020204030204" pitchFamily="34" charset="0"/>
              <a:ea typeface="Calibri" panose="020F0502020204030204" pitchFamily="34" charset="0"/>
              <a:cs typeface="Symbol" pitchFamily="2" charset="2"/>
            </a:endParaRPr>
          </a:p>
        </p:txBody>
      </p:sp>
    </p:spTree>
    <p:extLst>
      <p:ext uri="{BB962C8B-B14F-4D97-AF65-F5344CB8AC3E}">
        <p14:creationId xmlns:p14="http://schemas.microsoft.com/office/powerpoint/2010/main" val="2122105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43D46-9A77-614E-B8B7-14A1B7A3FE24}"/>
              </a:ext>
            </a:extLst>
          </p:cNvPr>
          <p:cNvSpPr>
            <a:spLocks noGrp="1"/>
          </p:cNvSpPr>
          <p:nvPr>
            <p:ph type="title"/>
          </p:nvPr>
        </p:nvSpPr>
        <p:spPr/>
        <p:txBody>
          <a:bodyPr>
            <a:normAutofit/>
          </a:bodyPr>
          <a:lstStyle/>
          <a:p>
            <a:r>
              <a:rPr lang="en-US" b="1" dirty="0">
                <a:solidFill>
                  <a:schemeClr val="accent1"/>
                </a:solidFill>
              </a:rPr>
              <a:t>Introduction</a:t>
            </a:r>
          </a:p>
        </p:txBody>
      </p:sp>
      <p:sp>
        <p:nvSpPr>
          <p:cNvPr id="3" name="Content Placeholder 2">
            <a:extLst>
              <a:ext uri="{FF2B5EF4-FFF2-40B4-BE49-F238E27FC236}">
                <a16:creationId xmlns:a16="http://schemas.microsoft.com/office/drawing/2014/main" id="{92448A37-4D29-184C-B3B9-9506E2A16269}"/>
              </a:ext>
            </a:extLst>
          </p:cNvPr>
          <p:cNvSpPr>
            <a:spLocks noGrp="1"/>
          </p:cNvSpPr>
          <p:nvPr>
            <p:ph idx="1"/>
          </p:nvPr>
        </p:nvSpPr>
        <p:spPr>
          <a:xfrm>
            <a:off x="3392557" y="1489442"/>
            <a:ext cx="7961243" cy="4230939"/>
          </a:xfrm>
        </p:spPr>
        <p:txBody>
          <a:bodyPr>
            <a:normAutofit/>
          </a:bodyPr>
          <a:lstStyle/>
          <a:p>
            <a:pPr marL="0" indent="0">
              <a:buNone/>
            </a:pPr>
            <a:r>
              <a:rPr lang="en-US" b="1" dirty="0"/>
              <a:t>Potential questions this project hopes to answer</a:t>
            </a:r>
            <a:r>
              <a:rPr lang="en-US" dirty="0"/>
              <a:t>: </a:t>
            </a:r>
          </a:p>
          <a:p>
            <a:pPr lvl="0"/>
            <a:r>
              <a:rPr lang="en-US" dirty="0"/>
              <a:t>Which age group is more prevalent in markets with a high ratio of beer venues?</a:t>
            </a:r>
          </a:p>
          <a:p>
            <a:pPr marL="0" lvl="0" indent="0">
              <a:buNone/>
            </a:pPr>
            <a:endParaRPr lang="en-US" dirty="0"/>
          </a:p>
          <a:p>
            <a:pPr lvl="0"/>
            <a:r>
              <a:rPr lang="en-US" dirty="0"/>
              <a:t>Which markets have a high prevalence of beer venues?</a:t>
            </a:r>
          </a:p>
          <a:p>
            <a:pPr marL="0" lvl="0" indent="0">
              <a:buNone/>
            </a:pPr>
            <a:endParaRPr lang="en-US" dirty="0"/>
          </a:p>
          <a:p>
            <a:pPr lvl="0"/>
            <a:r>
              <a:rPr lang="en-US" dirty="0"/>
              <a:t>What are potential markets for opening beer venues?</a:t>
            </a:r>
          </a:p>
          <a:p>
            <a:endParaRPr lang="en-US" dirty="0"/>
          </a:p>
        </p:txBody>
      </p:sp>
      <p:sp>
        <p:nvSpPr>
          <p:cNvPr id="4" name="Rectangle 2">
            <a:extLst>
              <a:ext uri="{FF2B5EF4-FFF2-40B4-BE49-F238E27FC236}">
                <a16:creationId xmlns:a16="http://schemas.microsoft.com/office/drawing/2014/main" id="{A2A455F4-BC78-F042-997F-C6FDEF62A586}"/>
              </a:ext>
            </a:extLst>
          </p:cNvPr>
          <p:cNvSpPr>
            <a:spLocks noChangeArrowheads="1"/>
          </p:cNvSpPr>
          <p:nvPr/>
        </p:nvSpPr>
        <p:spPr bwMode="auto">
          <a:xfrm>
            <a:off x="1055915" y="441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Rectangle 4">
            <a:extLst>
              <a:ext uri="{FF2B5EF4-FFF2-40B4-BE49-F238E27FC236}">
                <a16:creationId xmlns:a16="http://schemas.microsoft.com/office/drawing/2014/main" id="{0D2B1880-AFB4-6349-854A-D2F8F59BF82B}"/>
              </a:ext>
            </a:extLst>
          </p:cNvPr>
          <p:cNvSpPr>
            <a:spLocks noChangeArrowheads="1"/>
          </p:cNvSpPr>
          <p:nvPr/>
        </p:nvSpPr>
        <p:spPr bwMode="auto">
          <a:xfrm>
            <a:off x="5540829" y="428897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6" name="Picture 5">
            <a:extLst>
              <a:ext uri="{FF2B5EF4-FFF2-40B4-BE49-F238E27FC236}">
                <a16:creationId xmlns:a16="http://schemas.microsoft.com/office/drawing/2014/main" id="{A538D09A-6126-8A49-B6EB-47BB2D3D989B}"/>
              </a:ext>
            </a:extLst>
          </p:cNvPr>
          <p:cNvPicPr>
            <a:picLocks noChangeAspect="1"/>
          </p:cNvPicPr>
          <p:nvPr/>
        </p:nvPicPr>
        <p:blipFill rotWithShape="1">
          <a:blip r:embed="rId3"/>
          <a:srcRect t="14558" b="18823"/>
          <a:stretch/>
        </p:blipFill>
        <p:spPr>
          <a:xfrm>
            <a:off x="1055915" y="3280951"/>
            <a:ext cx="1706761" cy="1221273"/>
          </a:xfrm>
          <a:prstGeom prst="rect">
            <a:avLst/>
          </a:prstGeom>
        </p:spPr>
      </p:pic>
      <p:pic>
        <p:nvPicPr>
          <p:cNvPr id="7" name="Picture 6">
            <a:extLst>
              <a:ext uri="{FF2B5EF4-FFF2-40B4-BE49-F238E27FC236}">
                <a16:creationId xmlns:a16="http://schemas.microsoft.com/office/drawing/2014/main" id="{3D0EAE30-222A-B54B-AF0F-2A009C8052CC}"/>
              </a:ext>
            </a:extLst>
          </p:cNvPr>
          <p:cNvPicPr>
            <a:picLocks noChangeAspect="1"/>
          </p:cNvPicPr>
          <p:nvPr/>
        </p:nvPicPr>
        <p:blipFill>
          <a:blip r:embed="rId4"/>
          <a:stretch>
            <a:fillRect/>
          </a:stretch>
        </p:blipFill>
        <p:spPr>
          <a:xfrm>
            <a:off x="1055915" y="1884330"/>
            <a:ext cx="1609665" cy="1126765"/>
          </a:xfrm>
          <a:prstGeom prst="rect">
            <a:avLst/>
          </a:prstGeom>
        </p:spPr>
      </p:pic>
      <p:pic>
        <p:nvPicPr>
          <p:cNvPr id="9" name="Picture 8">
            <a:extLst>
              <a:ext uri="{FF2B5EF4-FFF2-40B4-BE49-F238E27FC236}">
                <a16:creationId xmlns:a16="http://schemas.microsoft.com/office/drawing/2014/main" id="{6E646D2E-574D-7848-BF31-0BF17673D06F}"/>
              </a:ext>
            </a:extLst>
          </p:cNvPr>
          <p:cNvPicPr>
            <a:picLocks noChangeAspect="1"/>
          </p:cNvPicPr>
          <p:nvPr/>
        </p:nvPicPr>
        <p:blipFill>
          <a:blip r:embed="rId5"/>
          <a:stretch>
            <a:fillRect/>
          </a:stretch>
        </p:blipFill>
        <p:spPr>
          <a:xfrm>
            <a:off x="1287827" y="4772080"/>
            <a:ext cx="1145839" cy="1145839"/>
          </a:xfrm>
          <a:prstGeom prst="rect">
            <a:avLst/>
          </a:prstGeom>
        </p:spPr>
      </p:pic>
    </p:spTree>
    <p:extLst>
      <p:ext uri="{BB962C8B-B14F-4D97-AF65-F5344CB8AC3E}">
        <p14:creationId xmlns:p14="http://schemas.microsoft.com/office/powerpoint/2010/main" val="1926748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43D46-9A77-614E-B8B7-14A1B7A3FE24}"/>
              </a:ext>
            </a:extLst>
          </p:cNvPr>
          <p:cNvSpPr>
            <a:spLocks noGrp="1"/>
          </p:cNvSpPr>
          <p:nvPr>
            <p:ph type="title"/>
          </p:nvPr>
        </p:nvSpPr>
        <p:spPr/>
        <p:txBody>
          <a:bodyPr>
            <a:normAutofit/>
          </a:bodyPr>
          <a:lstStyle/>
          <a:p>
            <a:r>
              <a:rPr lang="en-US" b="1" dirty="0">
                <a:solidFill>
                  <a:schemeClr val="accent1"/>
                </a:solidFill>
              </a:rPr>
              <a:t>Data</a:t>
            </a:r>
          </a:p>
        </p:txBody>
      </p:sp>
      <p:sp>
        <p:nvSpPr>
          <p:cNvPr id="4" name="Rectangle 2">
            <a:extLst>
              <a:ext uri="{FF2B5EF4-FFF2-40B4-BE49-F238E27FC236}">
                <a16:creationId xmlns:a16="http://schemas.microsoft.com/office/drawing/2014/main" id="{A2A455F4-BC78-F042-997F-C6FDEF62A586}"/>
              </a:ext>
            </a:extLst>
          </p:cNvPr>
          <p:cNvSpPr>
            <a:spLocks noChangeArrowheads="1"/>
          </p:cNvSpPr>
          <p:nvPr/>
        </p:nvSpPr>
        <p:spPr bwMode="auto">
          <a:xfrm>
            <a:off x="1055915" y="441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Rectangle 4">
            <a:extLst>
              <a:ext uri="{FF2B5EF4-FFF2-40B4-BE49-F238E27FC236}">
                <a16:creationId xmlns:a16="http://schemas.microsoft.com/office/drawing/2014/main" id="{0D2B1880-AFB4-6349-854A-D2F8F59BF82B}"/>
              </a:ext>
            </a:extLst>
          </p:cNvPr>
          <p:cNvSpPr>
            <a:spLocks noChangeArrowheads="1"/>
          </p:cNvSpPr>
          <p:nvPr/>
        </p:nvSpPr>
        <p:spPr bwMode="auto">
          <a:xfrm>
            <a:off x="5540829" y="428897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3" name="TextBox 12">
            <a:extLst>
              <a:ext uri="{FF2B5EF4-FFF2-40B4-BE49-F238E27FC236}">
                <a16:creationId xmlns:a16="http://schemas.microsoft.com/office/drawing/2014/main" id="{AA841063-C57E-C046-8080-D6B77E0A9346}"/>
              </a:ext>
            </a:extLst>
          </p:cNvPr>
          <p:cNvSpPr txBox="1"/>
          <p:nvPr/>
        </p:nvSpPr>
        <p:spPr>
          <a:xfrm>
            <a:off x="838200" y="4029707"/>
            <a:ext cx="4349332" cy="369332"/>
          </a:xfrm>
          <a:prstGeom prst="rect">
            <a:avLst/>
          </a:prstGeom>
          <a:noFill/>
        </p:spPr>
        <p:txBody>
          <a:bodyPr wrap="none" rtlCol="0">
            <a:spAutoFit/>
          </a:bodyPr>
          <a:lstStyle/>
          <a:p>
            <a:pPr marL="285750" indent="-285750">
              <a:buFont typeface="Arial" panose="020B0604020202020204" pitchFamily="34" charset="0"/>
              <a:buChar char="•"/>
            </a:pPr>
            <a:r>
              <a:rPr lang="en-US" dirty="0"/>
              <a:t>All data at Zip Code Tabulation Area Level</a:t>
            </a:r>
          </a:p>
        </p:txBody>
      </p:sp>
      <p:graphicFrame>
        <p:nvGraphicFramePr>
          <p:cNvPr id="16" name="Table 15">
            <a:extLst>
              <a:ext uri="{FF2B5EF4-FFF2-40B4-BE49-F238E27FC236}">
                <a16:creationId xmlns:a16="http://schemas.microsoft.com/office/drawing/2014/main" id="{0CF3941C-86A1-C04D-A647-C812155B9A8D}"/>
              </a:ext>
            </a:extLst>
          </p:cNvPr>
          <p:cNvGraphicFramePr>
            <a:graphicFrameLocks noGrp="1"/>
          </p:cNvGraphicFramePr>
          <p:nvPr>
            <p:extLst>
              <p:ext uri="{D42A27DB-BD31-4B8C-83A1-F6EECF244321}">
                <p14:modId xmlns:p14="http://schemas.microsoft.com/office/powerpoint/2010/main" val="2670255982"/>
              </p:ext>
            </p:extLst>
          </p:nvPr>
        </p:nvGraphicFramePr>
        <p:xfrm>
          <a:off x="6509633" y="1779224"/>
          <a:ext cx="4212796" cy="3291840"/>
        </p:xfrm>
        <a:graphic>
          <a:graphicData uri="http://schemas.openxmlformats.org/drawingml/2006/table">
            <a:tbl>
              <a:tblPr firstRow="1" firstCol="1" bandRow="1"/>
              <a:tblGrid>
                <a:gridCol w="4212796">
                  <a:extLst>
                    <a:ext uri="{9D8B030D-6E8A-4147-A177-3AD203B41FA5}">
                      <a16:colId xmlns:a16="http://schemas.microsoft.com/office/drawing/2014/main" val="171868471"/>
                    </a:ext>
                  </a:extLst>
                </a:gridCol>
              </a:tblGrid>
              <a:tr h="0">
                <a:tc>
                  <a:txBody>
                    <a:bodyPr/>
                    <a:lstStyle/>
                    <a:p>
                      <a:pPr marL="0" marR="0" algn="l">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Demographical Data Used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a:noFill/>
                    </a:lnT>
                    <a:lnB w="12700" cap="flat" cmpd="sng" algn="ctr">
                      <a:solidFill>
                        <a:srgbClr val="7F7F7F"/>
                      </a:solidFill>
                      <a:prstDash val="solid"/>
                      <a:round/>
                      <a:headEnd type="none" w="med" len="med"/>
                      <a:tailEnd type="none" w="med" len="med"/>
                    </a:lnB>
                  </a:tcPr>
                </a:tc>
                <a:extLst>
                  <a:ext uri="{0D108BD9-81ED-4DB2-BD59-A6C34878D82A}">
                    <a16:rowId xmlns:a16="http://schemas.microsoft.com/office/drawing/2014/main" val="3593023118"/>
                  </a:ext>
                </a:extLst>
              </a:tr>
              <a:tr h="0">
                <a:tc>
                  <a:txBody>
                    <a:bodyPr/>
                    <a:lstStyle/>
                    <a:p>
                      <a:pPr marL="0" marR="0" algn="l">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INCOME AND BENEFITS (IN 2018 INFLATION-ADJUSTED DOLLARS)</a:t>
                      </a:r>
                    </a:p>
                  </a:txBody>
                  <a:tcPr marL="68580" marR="68580" marT="0" marB="0" anchor="ctr">
                    <a:lnL>
                      <a:noFill/>
                    </a:lnL>
                    <a:lnR>
                      <a:noFill/>
                    </a:lnR>
                    <a:lnT w="12700" cap="flat" cmpd="sng" algn="ctr">
                      <a:solidFill>
                        <a:srgbClr val="7F7F7F"/>
                      </a:solidFill>
                      <a:prstDash val="solid"/>
                      <a:round/>
                      <a:headEnd type="none" w="med" len="med"/>
                      <a:tailEnd type="none" w="med" len="med"/>
                    </a:lnT>
                    <a:lnB>
                      <a:noFill/>
                    </a:lnB>
                  </a:tcPr>
                </a:tc>
                <a:extLst>
                  <a:ext uri="{0D108BD9-81ED-4DB2-BD59-A6C34878D82A}">
                    <a16:rowId xmlns:a16="http://schemas.microsoft.com/office/drawing/2014/main" val="2977719077"/>
                  </a:ext>
                </a:extLst>
              </a:tr>
              <a:tr h="0">
                <a:tc>
                  <a:txBody>
                    <a:bodyPr/>
                    <a:lstStyle/>
                    <a:p>
                      <a:pPr marL="0" marR="0" algn="l">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COMMUTING TO WORK</a:t>
                      </a:r>
                    </a:p>
                  </a:txBody>
                  <a:tcPr marL="68580" marR="68580" marT="0" marB="0" anchor="ctr">
                    <a:lnL>
                      <a:noFill/>
                    </a:lnL>
                    <a:lnR>
                      <a:noFill/>
                    </a:lnR>
                    <a:lnT>
                      <a:noFill/>
                    </a:lnT>
                    <a:lnB>
                      <a:noFill/>
                    </a:lnB>
                  </a:tcPr>
                </a:tc>
                <a:extLst>
                  <a:ext uri="{0D108BD9-81ED-4DB2-BD59-A6C34878D82A}">
                    <a16:rowId xmlns:a16="http://schemas.microsoft.com/office/drawing/2014/main" val="3386450261"/>
                  </a:ext>
                </a:extLst>
              </a:tr>
              <a:tr h="0">
                <a:tc>
                  <a:txBody>
                    <a:bodyPr/>
                    <a:lstStyle/>
                    <a:p>
                      <a:pPr marL="0" marR="0" algn="l">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EMPLOYMENT STATUS</a:t>
                      </a:r>
                    </a:p>
                  </a:txBody>
                  <a:tcPr marL="68580" marR="68580" marT="0" marB="0" anchor="ctr">
                    <a:lnL>
                      <a:noFill/>
                    </a:lnL>
                    <a:lnR>
                      <a:noFill/>
                    </a:lnR>
                    <a:lnT>
                      <a:noFill/>
                    </a:lnT>
                    <a:lnB>
                      <a:noFill/>
                    </a:lnB>
                  </a:tcPr>
                </a:tc>
                <a:extLst>
                  <a:ext uri="{0D108BD9-81ED-4DB2-BD59-A6C34878D82A}">
                    <a16:rowId xmlns:a16="http://schemas.microsoft.com/office/drawing/2014/main" val="2729137730"/>
                  </a:ext>
                </a:extLst>
              </a:tr>
              <a:tr h="0">
                <a:tc>
                  <a:txBody>
                    <a:bodyPr/>
                    <a:lstStyle/>
                    <a:p>
                      <a:pPr marL="0" marR="0" algn="l">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GROSS RENT</a:t>
                      </a:r>
                    </a:p>
                  </a:txBody>
                  <a:tcPr marL="68580" marR="68580" marT="0" marB="0" anchor="ctr">
                    <a:lnL>
                      <a:noFill/>
                    </a:lnL>
                    <a:lnR>
                      <a:noFill/>
                    </a:lnR>
                    <a:lnT>
                      <a:noFill/>
                    </a:lnT>
                    <a:lnB>
                      <a:noFill/>
                    </a:lnB>
                  </a:tcPr>
                </a:tc>
                <a:extLst>
                  <a:ext uri="{0D108BD9-81ED-4DB2-BD59-A6C34878D82A}">
                    <a16:rowId xmlns:a16="http://schemas.microsoft.com/office/drawing/2014/main" val="3582197271"/>
                  </a:ext>
                </a:extLst>
              </a:tr>
              <a:tr h="0">
                <a:tc>
                  <a:txBody>
                    <a:bodyPr/>
                    <a:lstStyle/>
                    <a:p>
                      <a:pPr marL="0" marR="0" algn="l">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SEX AND AGE</a:t>
                      </a:r>
                    </a:p>
                  </a:txBody>
                  <a:tcPr marL="68580" marR="68580" marT="0" marB="0" anchor="ctr">
                    <a:lnL>
                      <a:noFill/>
                    </a:lnL>
                    <a:lnR>
                      <a:noFill/>
                    </a:lnR>
                    <a:lnT>
                      <a:noFill/>
                    </a:lnT>
                    <a:lnB>
                      <a:noFill/>
                    </a:lnB>
                  </a:tcPr>
                </a:tc>
                <a:extLst>
                  <a:ext uri="{0D108BD9-81ED-4DB2-BD59-A6C34878D82A}">
                    <a16:rowId xmlns:a16="http://schemas.microsoft.com/office/drawing/2014/main" val="3956759054"/>
                  </a:ext>
                </a:extLst>
              </a:tr>
              <a:tr h="0">
                <a:tc>
                  <a:txBody>
                    <a:bodyPr/>
                    <a:lstStyle/>
                    <a:p>
                      <a:pPr marL="0" marR="0" algn="l">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RACE</a:t>
                      </a:r>
                    </a:p>
                  </a:txBody>
                  <a:tcPr marL="68580" marR="68580" marT="0" marB="0" anchor="ctr">
                    <a:lnL>
                      <a:noFill/>
                    </a:lnL>
                    <a:lnR>
                      <a:noFill/>
                    </a:lnR>
                    <a:lnT>
                      <a:noFill/>
                    </a:lnT>
                    <a:lnB>
                      <a:noFill/>
                    </a:lnB>
                  </a:tcPr>
                </a:tc>
                <a:extLst>
                  <a:ext uri="{0D108BD9-81ED-4DB2-BD59-A6C34878D82A}">
                    <a16:rowId xmlns:a16="http://schemas.microsoft.com/office/drawing/2014/main" val="1419830488"/>
                  </a:ext>
                </a:extLst>
              </a:tr>
              <a:tr h="0">
                <a:tc>
                  <a:txBody>
                    <a:bodyPr/>
                    <a:lstStyle/>
                    <a:p>
                      <a:pPr marL="0" marR="0" algn="l">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HISPANIC OR LATINO AND RACE</a:t>
                      </a:r>
                    </a:p>
                  </a:txBody>
                  <a:tcPr marL="68580" marR="68580" marT="0" marB="0" anchor="ctr">
                    <a:lnL>
                      <a:noFill/>
                    </a:lnL>
                    <a:lnR>
                      <a:noFill/>
                    </a:lnR>
                    <a:lnT>
                      <a:noFill/>
                    </a:lnT>
                    <a:lnB>
                      <a:noFill/>
                    </a:lnB>
                  </a:tcPr>
                </a:tc>
                <a:extLst>
                  <a:ext uri="{0D108BD9-81ED-4DB2-BD59-A6C34878D82A}">
                    <a16:rowId xmlns:a16="http://schemas.microsoft.com/office/drawing/2014/main" val="1790429042"/>
                  </a:ext>
                </a:extLst>
              </a:tr>
              <a:tr h="0">
                <a:tc>
                  <a:txBody>
                    <a:bodyPr/>
                    <a:lstStyle/>
                    <a:p>
                      <a:pPr marL="0" marR="0" algn="l">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PLACE OF BIRTH</a:t>
                      </a:r>
                    </a:p>
                  </a:txBody>
                  <a:tcPr marL="68580" marR="68580" marT="0" marB="0" anchor="ctr">
                    <a:lnL>
                      <a:noFill/>
                    </a:lnL>
                    <a:lnR>
                      <a:noFill/>
                    </a:lnR>
                    <a:lnT>
                      <a:noFill/>
                    </a:lnT>
                    <a:lnB>
                      <a:noFill/>
                    </a:lnB>
                  </a:tcPr>
                </a:tc>
                <a:extLst>
                  <a:ext uri="{0D108BD9-81ED-4DB2-BD59-A6C34878D82A}">
                    <a16:rowId xmlns:a16="http://schemas.microsoft.com/office/drawing/2014/main" val="4012930439"/>
                  </a:ext>
                </a:extLst>
              </a:tr>
              <a:tr h="0">
                <a:tc>
                  <a:txBody>
                    <a:bodyPr/>
                    <a:lstStyle/>
                    <a:p>
                      <a:pPr marL="0" marR="0" algn="l">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MARITAL STATUS</a:t>
                      </a:r>
                    </a:p>
                  </a:txBody>
                  <a:tcPr marL="68580" marR="68580" marT="0" marB="0" anchor="ctr">
                    <a:lnL>
                      <a:noFill/>
                    </a:lnL>
                    <a:lnR>
                      <a:noFill/>
                    </a:lnR>
                    <a:lnT>
                      <a:noFill/>
                    </a:lnT>
                    <a:lnB>
                      <a:noFill/>
                    </a:lnB>
                  </a:tcPr>
                </a:tc>
                <a:extLst>
                  <a:ext uri="{0D108BD9-81ED-4DB2-BD59-A6C34878D82A}">
                    <a16:rowId xmlns:a16="http://schemas.microsoft.com/office/drawing/2014/main" val="2778438314"/>
                  </a:ext>
                </a:extLst>
              </a:tr>
              <a:tr h="0">
                <a:tc>
                  <a:txBody>
                    <a:bodyPr/>
                    <a:lstStyle/>
                    <a:p>
                      <a:pPr marL="0" marR="0" algn="l">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EDUCATIONAL ATTAINMENT</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5258518"/>
                  </a:ext>
                </a:extLst>
              </a:tr>
            </a:tbl>
          </a:graphicData>
        </a:graphic>
      </p:graphicFrame>
      <p:sp>
        <p:nvSpPr>
          <p:cNvPr id="17" name="TextBox 16">
            <a:extLst>
              <a:ext uri="{FF2B5EF4-FFF2-40B4-BE49-F238E27FC236}">
                <a16:creationId xmlns:a16="http://schemas.microsoft.com/office/drawing/2014/main" id="{B4127A99-1E48-CF41-B1BC-306D51D5013B}"/>
              </a:ext>
            </a:extLst>
          </p:cNvPr>
          <p:cNvSpPr txBox="1"/>
          <p:nvPr/>
        </p:nvSpPr>
        <p:spPr>
          <a:xfrm>
            <a:off x="838200" y="2764064"/>
            <a:ext cx="4278735" cy="1200329"/>
          </a:xfrm>
          <a:prstGeom prst="rect">
            <a:avLst/>
          </a:prstGeom>
          <a:noFill/>
        </p:spPr>
        <p:txBody>
          <a:bodyPr wrap="none" rtlCol="0">
            <a:spAutoFit/>
          </a:bodyPr>
          <a:lstStyle/>
          <a:p>
            <a:r>
              <a:rPr lang="en-US" sz="2400" dirty="0"/>
              <a:t>Sources: </a:t>
            </a:r>
          </a:p>
          <a:p>
            <a:pPr marL="342900" indent="-342900">
              <a:buFont typeface="+mj-lt"/>
              <a:buAutoNum type="arabicPeriod"/>
            </a:pPr>
            <a:r>
              <a:rPr lang="en-US" sz="2400" dirty="0"/>
              <a:t>Foursquare API – Beer Venues</a:t>
            </a:r>
          </a:p>
          <a:p>
            <a:pPr marL="342900" indent="-342900">
              <a:buFont typeface="+mj-lt"/>
              <a:buAutoNum type="arabicPeriod"/>
            </a:pPr>
            <a:r>
              <a:rPr lang="en-US" sz="2400" dirty="0"/>
              <a:t>Census API</a:t>
            </a:r>
          </a:p>
        </p:txBody>
      </p:sp>
    </p:spTree>
    <p:extLst>
      <p:ext uri="{BB962C8B-B14F-4D97-AF65-F5344CB8AC3E}">
        <p14:creationId xmlns:p14="http://schemas.microsoft.com/office/powerpoint/2010/main" val="4188894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43D46-9A77-614E-B8B7-14A1B7A3FE24}"/>
              </a:ext>
            </a:extLst>
          </p:cNvPr>
          <p:cNvSpPr>
            <a:spLocks noGrp="1"/>
          </p:cNvSpPr>
          <p:nvPr>
            <p:ph type="title"/>
          </p:nvPr>
        </p:nvSpPr>
        <p:spPr/>
        <p:txBody>
          <a:bodyPr>
            <a:normAutofit/>
          </a:bodyPr>
          <a:lstStyle/>
          <a:p>
            <a:r>
              <a:rPr lang="en-US" b="1" dirty="0">
                <a:solidFill>
                  <a:schemeClr val="accent1"/>
                </a:solidFill>
              </a:rPr>
              <a:t>Preprocessing</a:t>
            </a:r>
          </a:p>
        </p:txBody>
      </p:sp>
      <p:sp>
        <p:nvSpPr>
          <p:cNvPr id="4" name="Rectangle 2">
            <a:extLst>
              <a:ext uri="{FF2B5EF4-FFF2-40B4-BE49-F238E27FC236}">
                <a16:creationId xmlns:a16="http://schemas.microsoft.com/office/drawing/2014/main" id="{A2A455F4-BC78-F042-997F-C6FDEF62A586}"/>
              </a:ext>
            </a:extLst>
          </p:cNvPr>
          <p:cNvSpPr>
            <a:spLocks noChangeArrowheads="1"/>
          </p:cNvSpPr>
          <p:nvPr/>
        </p:nvSpPr>
        <p:spPr bwMode="auto">
          <a:xfrm>
            <a:off x="1055915" y="441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Rectangle 4">
            <a:extLst>
              <a:ext uri="{FF2B5EF4-FFF2-40B4-BE49-F238E27FC236}">
                <a16:creationId xmlns:a16="http://schemas.microsoft.com/office/drawing/2014/main" id="{0D2B1880-AFB4-6349-854A-D2F8F59BF82B}"/>
              </a:ext>
            </a:extLst>
          </p:cNvPr>
          <p:cNvSpPr>
            <a:spLocks noChangeArrowheads="1"/>
          </p:cNvSpPr>
          <p:nvPr/>
        </p:nvSpPr>
        <p:spPr bwMode="auto">
          <a:xfrm>
            <a:off x="5540829" y="428897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8" name="Picture 7" descr="A close up of a map&#10;&#10;Description automatically generated">
            <a:extLst>
              <a:ext uri="{FF2B5EF4-FFF2-40B4-BE49-F238E27FC236}">
                <a16:creationId xmlns:a16="http://schemas.microsoft.com/office/drawing/2014/main" id="{0464FEAD-3FD9-6740-9595-5FE5FE453470}"/>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26956" y="2155375"/>
            <a:ext cx="6319616" cy="3599855"/>
          </a:xfrm>
          <a:prstGeom prst="rect">
            <a:avLst/>
          </a:prstGeom>
          <a:ln w="19050">
            <a:solidFill>
              <a:schemeClr val="tx1"/>
            </a:solidFill>
          </a:ln>
        </p:spPr>
      </p:pic>
      <p:sp>
        <p:nvSpPr>
          <p:cNvPr id="3" name="TextBox 2">
            <a:extLst>
              <a:ext uri="{FF2B5EF4-FFF2-40B4-BE49-F238E27FC236}">
                <a16:creationId xmlns:a16="http://schemas.microsoft.com/office/drawing/2014/main" id="{9BB8CFFF-CC7B-2F42-BF6E-F2ECD06EC3DF}"/>
              </a:ext>
            </a:extLst>
          </p:cNvPr>
          <p:cNvSpPr txBox="1"/>
          <p:nvPr/>
        </p:nvSpPr>
        <p:spPr>
          <a:xfrm>
            <a:off x="6916634" y="1787640"/>
            <a:ext cx="4720195" cy="1477328"/>
          </a:xfrm>
          <a:prstGeom prst="rect">
            <a:avLst/>
          </a:prstGeom>
          <a:noFill/>
          <a:ln w="19050">
            <a:solidFill>
              <a:schemeClr val="tx1"/>
            </a:solidFill>
          </a:ln>
        </p:spPr>
        <p:txBody>
          <a:bodyPr wrap="square" rtlCol="0">
            <a:spAutoFit/>
          </a:bodyPr>
          <a:lstStyle/>
          <a:p>
            <a:pPr marL="285750" indent="-285750">
              <a:buFont typeface="Arial" panose="020B0604020202020204" pitchFamily="34" charset="0"/>
              <a:buChar char="•"/>
            </a:pPr>
            <a:r>
              <a:rPr lang="en-US" dirty="0"/>
              <a:t>Foursquare API call per neighborhood with </a:t>
            </a:r>
            <a:r>
              <a:rPr lang="en-US" b="1" dirty="0">
                <a:solidFill>
                  <a:srgbClr val="7030A0"/>
                </a:solidFill>
              </a:rPr>
              <a:t>1000m</a:t>
            </a:r>
            <a:r>
              <a:rPr lang="en-US" dirty="0"/>
              <a:t> radius</a:t>
            </a:r>
          </a:p>
          <a:p>
            <a:pPr marL="285750" indent="-285750">
              <a:buFont typeface="Arial" panose="020B0604020202020204" pitchFamily="34" charset="0"/>
              <a:buChar char="•"/>
            </a:pPr>
            <a:r>
              <a:rPr lang="en-US" dirty="0"/>
              <a:t>US Cities with more than 100k inhabitants</a:t>
            </a:r>
          </a:p>
          <a:p>
            <a:pPr marL="285750" indent="-285750">
              <a:buFont typeface="Arial" panose="020B0604020202020204" pitchFamily="34" charset="0"/>
              <a:buChar char="•"/>
            </a:pPr>
            <a:r>
              <a:rPr lang="en-US" b="1" dirty="0">
                <a:solidFill>
                  <a:schemeClr val="accent2"/>
                </a:solidFill>
              </a:rPr>
              <a:t>3544</a:t>
            </a:r>
            <a:r>
              <a:rPr lang="en-US" dirty="0"/>
              <a:t> neighborhoods analyzed</a:t>
            </a:r>
          </a:p>
          <a:p>
            <a:pPr marL="285750" indent="-285750">
              <a:buFont typeface="Arial" panose="020B0604020202020204" pitchFamily="34" charset="0"/>
              <a:buChar char="•"/>
            </a:pPr>
            <a:r>
              <a:rPr lang="en-US" b="1" dirty="0">
                <a:solidFill>
                  <a:schemeClr val="accent6"/>
                </a:solidFill>
              </a:rPr>
              <a:t>171176</a:t>
            </a:r>
            <a:r>
              <a:rPr lang="en-US" dirty="0"/>
              <a:t> total venues</a:t>
            </a:r>
          </a:p>
        </p:txBody>
      </p:sp>
      <p:graphicFrame>
        <p:nvGraphicFramePr>
          <p:cNvPr id="6" name="Table 5">
            <a:extLst>
              <a:ext uri="{FF2B5EF4-FFF2-40B4-BE49-F238E27FC236}">
                <a16:creationId xmlns:a16="http://schemas.microsoft.com/office/drawing/2014/main" id="{AE8EC63D-3F73-794D-90BD-2F098F62CA7F}"/>
              </a:ext>
            </a:extLst>
          </p:cNvPr>
          <p:cNvGraphicFramePr>
            <a:graphicFrameLocks noGrp="1"/>
          </p:cNvGraphicFramePr>
          <p:nvPr>
            <p:extLst>
              <p:ext uri="{D42A27DB-BD31-4B8C-83A1-F6EECF244321}">
                <p14:modId xmlns:p14="http://schemas.microsoft.com/office/powerpoint/2010/main" val="828795398"/>
              </p:ext>
            </p:extLst>
          </p:nvPr>
        </p:nvGraphicFramePr>
        <p:xfrm>
          <a:off x="7516193" y="3733800"/>
          <a:ext cx="3619892" cy="1371600"/>
        </p:xfrm>
        <a:graphic>
          <a:graphicData uri="http://schemas.openxmlformats.org/drawingml/2006/table">
            <a:tbl>
              <a:tblPr firstRow="1" firstCol="1" bandRow="1">
                <a:tableStyleId>{5C22544A-7EE6-4342-B048-85BDC9FD1C3A}</a:tableStyleId>
              </a:tblPr>
              <a:tblGrid>
                <a:gridCol w="1687320">
                  <a:extLst>
                    <a:ext uri="{9D8B030D-6E8A-4147-A177-3AD203B41FA5}">
                      <a16:colId xmlns:a16="http://schemas.microsoft.com/office/drawing/2014/main" val="408602343"/>
                    </a:ext>
                  </a:extLst>
                </a:gridCol>
                <a:gridCol w="1932572">
                  <a:extLst>
                    <a:ext uri="{9D8B030D-6E8A-4147-A177-3AD203B41FA5}">
                      <a16:colId xmlns:a16="http://schemas.microsoft.com/office/drawing/2014/main" val="2576399254"/>
                    </a:ext>
                  </a:extLst>
                </a:gridCol>
              </a:tblGrid>
              <a:tr h="0">
                <a:tc>
                  <a:txBody>
                    <a:bodyPr/>
                    <a:lstStyle/>
                    <a:p>
                      <a:pPr marL="0" marR="0" algn="just">
                        <a:spcBef>
                          <a:spcPts val="0"/>
                        </a:spcBef>
                        <a:spcAft>
                          <a:spcPts val="0"/>
                        </a:spcAft>
                      </a:pPr>
                      <a:r>
                        <a:rPr lang="en-US" sz="1800" dirty="0">
                          <a:effectLst/>
                        </a:rPr>
                        <a:t>Venue Category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spcBef>
                          <a:spcPts val="0"/>
                        </a:spcBef>
                        <a:spcAft>
                          <a:spcPts val="0"/>
                        </a:spcAft>
                      </a:pPr>
                      <a:r>
                        <a:rPr lang="en-US" sz="1800">
                          <a:effectLst/>
                        </a:rPr>
                        <a:t>Number of Venues</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227819546"/>
                  </a:ext>
                </a:extLst>
              </a:tr>
              <a:tr h="0">
                <a:tc>
                  <a:txBody>
                    <a:bodyPr/>
                    <a:lstStyle/>
                    <a:p>
                      <a:pPr marL="0" marR="0" algn="just">
                        <a:spcBef>
                          <a:spcPts val="0"/>
                        </a:spcBef>
                        <a:spcAft>
                          <a:spcPts val="0"/>
                        </a:spcAft>
                      </a:pPr>
                      <a:r>
                        <a:rPr lang="en-US" sz="1800" dirty="0">
                          <a:effectLst/>
                        </a:rPr>
                        <a:t>Brewery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spcBef>
                          <a:spcPts val="0"/>
                        </a:spcBef>
                        <a:spcAft>
                          <a:spcPts val="0"/>
                        </a:spcAft>
                      </a:pPr>
                      <a:r>
                        <a:rPr lang="en-US" sz="1800" dirty="0">
                          <a:effectLst/>
                        </a:rPr>
                        <a:t>1221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868570233"/>
                  </a:ext>
                </a:extLst>
              </a:tr>
              <a:tr h="0">
                <a:tc>
                  <a:txBody>
                    <a:bodyPr/>
                    <a:lstStyle/>
                    <a:p>
                      <a:pPr marL="0" marR="0" algn="just">
                        <a:spcBef>
                          <a:spcPts val="0"/>
                        </a:spcBef>
                        <a:spcAft>
                          <a:spcPts val="0"/>
                        </a:spcAft>
                      </a:pPr>
                      <a:r>
                        <a:rPr lang="en-US" sz="1800">
                          <a:effectLst/>
                        </a:rPr>
                        <a:t>Beer Garden</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spcBef>
                          <a:spcPts val="0"/>
                        </a:spcBef>
                        <a:spcAft>
                          <a:spcPts val="0"/>
                        </a:spcAft>
                      </a:pPr>
                      <a:r>
                        <a:rPr lang="en-US" sz="1800" dirty="0">
                          <a:effectLst/>
                        </a:rPr>
                        <a:t>260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638777760"/>
                  </a:ext>
                </a:extLst>
              </a:tr>
              <a:tr h="0">
                <a:tc>
                  <a:txBody>
                    <a:bodyPr/>
                    <a:lstStyle/>
                    <a:p>
                      <a:pPr marL="0" marR="0" algn="just">
                        <a:spcBef>
                          <a:spcPts val="0"/>
                        </a:spcBef>
                        <a:spcAft>
                          <a:spcPts val="0"/>
                        </a:spcAft>
                      </a:pPr>
                      <a:r>
                        <a:rPr lang="en-US" sz="1800">
                          <a:effectLst/>
                        </a:rPr>
                        <a:t>Beer Bar</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spcBef>
                          <a:spcPts val="0"/>
                        </a:spcBef>
                        <a:spcAft>
                          <a:spcPts val="0"/>
                        </a:spcAft>
                      </a:pPr>
                      <a:r>
                        <a:rPr lang="en-US" sz="1800" dirty="0">
                          <a:effectLst/>
                        </a:rPr>
                        <a:t>208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253511756"/>
                  </a:ext>
                </a:extLst>
              </a:tr>
              <a:tr h="0">
                <a:tc>
                  <a:txBody>
                    <a:bodyPr/>
                    <a:lstStyle/>
                    <a:p>
                      <a:pPr marL="0" marR="0" algn="just">
                        <a:spcBef>
                          <a:spcPts val="0"/>
                        </a:spcBef>
                        <a:spcAft>
                          <a:spcPts val="0"/>
                        </a:spcAft>
                      </a:pPr>
                      <a:r>
                        <a:rPr lang="en-US" sz="1800" dirty="0">
                          <a:effectLst/>
                        </a:rPr>
                        <a:t>Beer Store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r">
                        <a:spcBef>
                          <a:spcPts val="0"/>
                        </a:spcBef>
                        <a:spcAft>
                          <a:spcPts val="0"/>
                        </a:spcAft>
                      </a:pPr>
                      <a:r>
                        <a:rPr lang="en-US" sz="1800" dirty="0">
                          <a:effectLst/>
                        </a:rPr>
                        <a:t>124</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977264261"/>
                  </a:ext>
                </a:extLst>
              </a:tr>
            </a:tbl>
          </a:graphicData>
        </a:graphic>
      </p:graphicFrame>
      <p:sp>
        <p:nvSpPr>
          <p:cNvPr id="7" name="TextBox 6">
            <a:extLst>
              <a:ext uri="{FF2B5EF4-FFF2-40B4-BE49-F238E27FC236}">
                <a16:creationId xmlns:a16="http://schemas.microsoft.com/office/drawing/2014/main" id="{0BD85966-3DAB-8845-8AEA-86475BE773E6}"/>
              </a:ext>
            </a:extLst>
          </p:cNvPr>
          <p:cNvSpPr txBox="1"/>
          <p:nvPr/>
        </p:nvSpPr>
        <p:spPr>
          <a:xfrm>
            <a:off x="7425266" y="5581041"/>
            <a:ext cx="3801746" cy="646331"/>
          </a:xfrm>
          <a:prstGeom prst="rect">
            <a:avLst/>
          </a:prstGeom>
          <a:noFill/>
        </p:spPr>
        <p:txBody>
          <a:bodyPr wrap="none" rtlCol="0">
            <a:spAutoFit/>
          </a:bodyPr>
          <a:lstStyle/>
          <a:p>
            <a:r>
              <a:rPr lang="en-US" dirty="0"/>
              <a:t>All beer style categories replaced with </a:t>
            </a:r>
          </a:p>
          <a:p>
            <a:r>
              <a:rPr lang="en-US" dirty="0"/>
              <a:t>a single  </a:t>
            </a:r>
            <a:r>
              <a:rPr lang="en-US" dirty="0">
                <a:solidFill>
                  <a:schemeClr val="accent1"/>
                </a:solidFill>
              </a:rPr>
              <a:t>“Beer Venue” </a:t>
            </a:r>
            <a:r>
              <a:rPr lang="en-US" dirty="0"/>
              <a:t>venue category</a:t>
            </a:r>
          </a:p>
        </p:txBody>
      </p:sp>
      <p:sp>
        <p:nvSpPr>
          <p:cNvPr id="9" name="TextBox 8">
            <a:extLst>
              <a:ext uri="{FF2B5EF4-FFF2-40B4-BE49-F238E27FC236}">
                <a16:creationId xmlns:a16="http://schemas.microsoft.com/office/drawing/2014/main" id="{7EE3869F-5244-A34A-AAB0-092B4E4D50B6}"/>
              </a:ext>
            </a:extLst>
          </p:cNvPr>
          <p:cNvSpPr txBox="1"/>
          <p:nvPr/>
        </p:nvSpPr>
        <p:spPr>
          <a:xfrm>
            <a:off x="226956" y="1722976"/>
            <a:ext cx="2922788" cy="400110"/>
          </a:xfrm>
          <a:prstGeom prst="rect">
            <a:avLst/>
          </a:prstGeom>
          <a:noFill/>
        </p:spPr>
        <p:txBody>
          <a:bodyPr wrap="none" rtlCol="0">
            <a:spAutoFit/>
          </a:bodyPr>
          <a:lstStyle/>
          <a:p>
            <a:r>
              <a:rPr lang="en-US" sz="2000" b="1" dirty="0"/>
              <a:t>Neighborhoods Analyzed</a:t>
            </a:r>
          </a:p>
        </p:txBody>
      </p:sp>
    </p:spTree>
    <p:extLst>
      <p:ext uri="{BB962C8B-B14F-4D97-AF65-F5344CB8AC3E}">
        <p14:creationId xmlns:p14="http://schemas.microsoft.com/office/powerpoint/2010/main" val="14387029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43D46-9A77-614E-B8B7-14A1B7A3FE24}"/>
              </a:ext>
            </a:extLst>
          </p:cNvPr>
          <p:cNvSpPr>
            <a:spLocks noGrp="1"/>
          </p:cNvSpPr>
          <p:nvPr>
            <p:ph type="title"/>
          </p:nvPr>
        </p:nvSpPr>
        <p:spPr/>
        <p:txBody>
          <a:bodyPr>
            <a:normAutofit/>
          </a:bodyPr>
          <a:lstStyle/>
          <a:p>
            <a:r>
              <a:rPr lang="en-US" b="1" dirty="0">
                <a:solidFill>
                  <a:schemeClr val="accent1"/>
                </a:solidFill>
              </a:rPr>
              <a:t>Feature Engineering</a:t>
            </a:r>
          </a:p>
        </p:txBody>
      </p:sp>
      <p:sp>
        <p:nvSpPr>
          <p:cNvPr id="4" name="Rectangle 2">
            <a:extLst>
              <a:ext uri="{FF2B5EF4-FFF2-40B4-BE49-F238E27FC236}">
                <a16:creationId xmlns:a16="http://schemas.microsoft.com/office/drawing/2014/main" id="{A2A455F4-BC78-F042-997F-C6FDEF62A586}"/>
              </a:ext>
            </a:extLst>
          </p:cNvPr>
          <p:cNvSpPr>
            <a:spLocks noChangeArrowheads="1"/>
          </p:cNvSpPr>
          <p:nvPr/>
        </p:nvSpPr>
        <p:spPr bwMode="auto">
          <a:xfrm>
            <a:off x="1055915" y="441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10" name="Table 9">
            <a:extLst>
              <a:ext uri="{FF2B5EF4-FFF2-40B4-BE49-F238E27FC236}">
                <a16:creationId xmlns:a16="http://schemas.microsoft.com/office/drawing/2014/main" id="{6E7063B9-E5D8-A042-8A7A-BF3A2A1F1E48}"/>
              </a:ext>
            </a:extLst>
          </p:cNvPr>
          <p:cNvGraphicFramePr>
            <a:graphicFrameLocks noGrp="1"/>
          </p:cNvGraphicFramePr>
          <p:nvPr>
            <p:extLst>
              <p:ext uri="{D42A27DB-BD31-4B8C-83A1-F6EECF244321}">
                <p14:modId xmlns:p14="http://schemas.microsoft.com/office/powerpoint/2010/main" val="999582225"/>
              </p:ext>
            </p:extLst>
          </p:nvPr>
        </p:nvGraphicFramePr>
        <p:xfrm>
          <a:off x="1913041" y="2457474"/>
          <a:ext cx="8365918" cy="3017520"/>
        </p:xfrm>
        <a:graphic>
          <a:graphicData uri="http://schemas.openxmlformats.org/drawingml/2006/table">
            <a:tbl>
              <a:tblPr firstRow="1" firstCol="1" bandRow="1">
                <a:tableStyleId>{5C22544A-7EE6-4342-B048-85BDC9FD1C3A}</a:tableStyleId>
              </a:tblPr>
              <a:tblGrid>
                <a:gridCol w="2806945">
                  <a:extLst>
                    <a:ext uri="{9D8B030D-6E8A-4147-A177-3AD203B41FA5}">
                      <a16:colId xmlns:a16="http://schemas.microsoft.com/office/drawing/2014/main" val="786105718"/>
                    </a:ext>
                  </a:extLst>
                </a:gridCol>
                <a:gridCol w="5558973">
                  <a:extLst>
                    <a:ext uri="{9D8B030D-6E8A-4147-A177-3AD203B41FA5}">
                      <a16:colId xmlns:a16="http://schemas.microsoft.com/office/drawing/2014/main" val="3364113483"/>
                    </a:ext>
                  </a:extLst>
                </a:gridCol>
              </a:tblGrid>
              <a:tr h="0">
                <a:tc>
                  <a:txBody>
                    <a:bodyPr/>
                    <a:lstStyle/>
                    <a:p>
                      <a:pPr marL="0" marR="0" algn="just">
                        <a:spcBef>
                          <a:spcPts val="0"/>
                        </a:spcBef>
                        <a:spcAft>
                          <a:spcPts val="0"/>
                        </a:spcAft>
                      </a:pPr>
                      <a:r>
                        <a:rPr lang="en-US" sz="1800" dirty="0">
                          <a:effectLst/>
                        </a:rPr>
                        <a:t>Feature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800">
                          <a:effectLst/>
                        </a:rPr>
                        <a:t>Description</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3897354"/>
                  </a:ext>
                </a:extLst>
              </a:tr>
              <a:tr h="0">
                <a:tc>
                  <a:txBody>
                    <a:bodyPr/>
                    <a:lstStyle/>
                    <a:p>
                      <a:pPr marL="0" marR="0" algn="just">
                        <a:spcBef>
                          <a:spcPts val="0"/>
                        </a:spcBef>
                        <a:spcAft>
                          <a:spcPts val="0"/>
                        </a:spcAft>
                      </a:pPr>
                      <a:r>
                        <a:rPr lang="en-US" sz="1800">
                          <a:effectLst/>
                        </a:rPr>
                        <a:t>Venue Count</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800" b="1" dirty="0">
                          <a:effectLst/>
                        </a:rPr>
                        <a:t>Count of Venue Category per Zip</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7857568"/>
                  </a:ext>
                </a:extLst>
              </a:tr>
              <a:tr h="0">
                <a:tc>
                  <a:txBody>
                    <a:bodyPr/>
                    <a:lstStyle/>
                    <a:p>
                      <a:pPr marL="0" marR="0" algn="just">
                        <a:spcBef>
                          <a:spcPts val="0"/>
                        </a:spcBef>
                        <a:spcAft>
                          <a:spcPts val="0"/>
                        </a:spcAft>
                      </a:pPr>
                      <a:r>
                        <a:rPr lang="en-US" sz="1800">
                          <a:effectLst/>
                        </a:rPr>
                        <a:t>Venue Frequency – Category Relative</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800" b="1" dirty="0">
                          <a:effectLst/>
                        </a:rPr>
                        <a:t>Venue Category percent share of Total Venues per Zip</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19884805"/>
                  </a:ext>
                </a:extLst>
              </a:tr>
              <a:tr h="0">
                <a:tc>
                  <a:txBody>
                    <a:bodyPr/>
                    <a:lstStyle/>
                    <a:p>
                      <a:pPr marL="0" marR="0" algn="just">
                        <a:spcBef>
                          <a:spcPts val="0"/>
                        </a:spcBef>
                        <a:spcAft>
                          <a:spcPts val="0"/>
                        </a:spcAft>
                      </a:pPr>
                      <a:r>
                        <a:rPr lang="en-US" sz="1800">
                          <a:effectLst/>
                        </a:rPr>
                        <a:t>Beer Venues per 1000 Inhabitants</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800" b="1" dirty="0">
                          <a:effectLst/>
                        </a:rPr>
                        <a:t>Number of beer venues per 1000 people. </a:t>
                      </a:r>
                      <a:br>
                        <a:rPr lang="en-US" sz="1800" b="1" dirty="0">
                          <a:effectLst/>
                        </a:rPr>
                      </a:br>
                      <a:r>
                        <a:rPr lang="en-US" sz="1800" dirty="0">
                          <a:effectLst/>
                        </a:rPr>
                        <a:t>Venue Count x 1000 / Total Population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05964050"/>
                  </a:ext>
                </a:extLst>
              </a:tr>
              <a:tr h="0">
                <a:tc>
                  <a:txBody>
                    <a:bodyPr/>
                    <a:lstStyle/>
                    <a:p>
                      <a:pPr marL="0" marR="0" algn="just">
                        <a:spcBef>
                          <a:spcPts val="0"/>
                        </a:spcBef>
                        <a:spcAft>
                          <a:spcPts val="0"/>
                        </a:spcAft>
                      </a:pPr>
                      <a:r>
                        <a:rPr lang="en-US" sz="1800" dirty="0">
                          <a:effectLst/>
                        </a:rPr>
                        <a:t>Population – Business Ratio</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800" b="1" dirty="0">
                          <a:effectLst/>
                        </a:rPr>
                        <a:t>Number of Inhabitants per Business Establishment</a:t>
                      </a:r>
                      <a:r>
                        <a:rPr lang="en-US" sz="1800" dirty="0">
                          <a:effectLst/>
                        </a:rPr>
                        <a:t>. This is used to determine if a neighborhood has a higher or lower business activity, relative to its residential population. Higher values indicate the neighborhood is predominantly business focused.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0760271"/>
                  </a:ext>
                </a:extLst>
              </a:tr>
            </a:tbl>
          </a:graphicData>
        </a:graphic>
      </p:graphicFrame>
      <p:sp>
        <p:nvSpPr>
          <p:cNvPr id="11" name="TextBox 10">
            <a:extLst>
              <a:ext uri="{FF2B5EF4-FFF2-40B4-BE49-F238E27FC236}">
                <a16:creationId xmlns:a16="http://schemas.microsoft.com/office/drawing/2014/main" id="{07E9F5F2-0AB7-8B41-B282-2D75312978DD}"/>
              </a:ext>
            </a:extLst>
          </p:cNvPr>
          <p:cNvSpPr txBox="1"/>
          <p:nvPr/>
        </p:nvSpPr>
        <p:spPr>
          <a:xfrm>
            <a:off x="1757921" y="1889415"/>
            <a:ext cx="8676158" cy="369332"/>
          </a:xfrm>
          <a:prstGeom prst="rect">
            <a:avLst/>
          </a:prstGeom>
          <a:noFill/>
        </p:spPr>
        <p:txBody>
          <a:bodyPr wrap="none" rtlCol="0">
            <a:spAutoFit/>
          </a:bodyPr>
          <a:lstStyle/>
          <a:p>
            <a:r>
              <a:rPr lang="en-US" dirty="0"/>
              <a:t>In addition to demographical features, the below new features were created from the data</a:t>
            </a:r>
          </a:p>
        </p:txBody>
      </p:sp>
    </p:spTree>
    <p:extLst>
      <p:ext uri="{BB962C8B-B14F-4D97-AF65-F5344CB8AC3E}">
        <p14:creationId xmlns:p14="http://schemas.microsoft.com/office/powerpoint/2010/main" val="401011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43D46-9A77-614E-B8B7-14A1B7A3FE24}"/>
              </a:ext>
            </a:extLst>
          </p:cNvPr>
          <p:cNvSpPr>
            <a:spLocks noGrp="1"/>
          </p:cNvSpPr>
          <p:nvPr>
            <p:ph type="title"/>
          </p:nvPr>
        </p:nvSpPr>
        <p:spPr/>
        <p:txBody>
          <a:bodyPr>
            <a:normAutofit/>
          </a:bodyPr>
          <a:lstStyle/>
          <a:p>
            <a:r>
              <a:rPr lang="en-US" b="1" dirty="0">
                <a:solidFill>
                  <a:schemeClr val="accent1"/>
                </a:solidFill>
              </a:rPr>
              <a:t>Feature Engineering</a:t>
            </a:r>
          </a:p>
        </p:txBody>
      </p:sp>
      <p:sp>
        <p:nvSpPr>
          <p:cNvPr id="4" name="Rectangle 2">
            <a:extLst>
              <a:ext uri="{FF2B5EF4-FFF2-40B4-BE49-F238E27FC236}">
                <a16:creationId xmlns:a16="http://schemas.microsoft.com/office/drawing/2014/main" id="{A2A455F4-BC78-F042-997F-C6FDEF62A586}"/>
              </a:ext>
            </a:extLst>
          </p:cNvPr>
          <p:cNvSpPr>
            <a:spLocks noChangeArrowheads="1"/>
          </p:cNvSpPr>
          <p:nvPr/>
        </p:nvSpPr>
        <p:spPr bwMode="auto">
          <a:xfrm>
            <a:off x="1055915" y="441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6" name="Picture 5" descr="A screenshot of a cell phone&#10;&#10;Description automatically generated">
            <a:extLst>
              <a:ext uri="{FF2B5EF4-FFF2-40B4-BE49-F238E27FC236}">
                <a16:creationId xmlns:a16="http://schemas.microsoft.com/office/drawing/2014/main" id="{06F7CC9B-5C49-A844-9483-483C7736E490}"/>
              </a:ext>
            </a:extLst>
          </p:cNvPr>
          <p:cNvPicPr/>
          <p:nvPr/>
        </p:nvPicPr>
        <p:blipFill>
          <a:blip r:embed="rId3">
            <a:extLst>
              <a:ext uri="{28A0092B-C50C-407E-A947-70E740481C1C}">
                <a14:useLocalDpi xmlns:a14="http://schemas.microsoft.com/office/drawing/2010/main" val="0"/>
              </a:ext>
            </a:extLst>
          </a:blip>
          <a:stretch>
            <a:fillRect/>
          </a:stretch>
        </p:blipFill>
        <p:spPr>
          <a:xfrm>
            <a:off x="4565418" y="2182062"/>
            <a:ext cx="7237654" cy="4183527"/>
          </a:xfrm>
          <a:prstGeom prst="rect">
            <a:avLst/>
          </a:prstGeom>
          <a:ln>
            <a:solidFill>
              <a:schemeClr val="tx1"/>
            </a:solidFill>
          </a:ln>
        </p:spPr>
      </p:pic>
      <p:sp>
        <p:nvSpPr>
          <p:cNvPr id="8" name="Rectangle 7">
            <a:extLst>
              <a:ext uri="{FF2B5EF4-FFF2-40B4-BE49-F238E27FC236}">
                <a16:creationId xmlns:a16="http://schemas.microsoft.com/office/drawing/2014/main" id="{4EEFD6B3-EC04-4845-A056-CDC3F7CA5F2A}"/>
              </a:ext>
            </a:extLst>
          </p:cNvPr>
          <p:cNvSpPr/>
          <p:nvPr/>
        </p:nvSpPr>
        <p:spPr>
          <a:xfrm>
            <a:off x="1147675" y="2109427"/>
            <a:ext cx="2663687" cy="12923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74%</a:t>
            </a:r>
            <a:r>
              <a:rPr lang="en-US" dirty="0"/>
              <a:t> </a:t>
            </a:r>
          </a:p>
          <a:p>
            <a:pPr algn="ctr"/>
            <a:r>
              <a:rPr lang="en-US" dirty="0"/>
              <a:t>of neighborhoods don’t have a Beer Venue</a:t>
            </a:r>
          </a:p>
        </p:txBody>
      </p:sp>
      <p:cxnSp>
        <p:nvCxnSpPr>
          <p:cNvPr id="7" name="Straight Arrow Connector 6">
            <a:extLst>
              <a:ext uri="{FF2B5EF4-FFF2-40B4-BE49-F238E27FC236}">
                <a16:creationId xmlns:a16="http://schemas.microsoft.com/office/drawing/2014/main" id="{654DD083-958D-C743-9785-D01C0E0ADEC4}"/>
              </a:ext>
            </a:extLst>
          </p:cNvPr>
          <p:cNvCxnSpPr>
            <a:cxnSpLocks/>
          </p:cNvCxnSpPr>
          <p:nvPr/>
        </p:nvCxnSpPr>
        <p:spPr>
          <a:xfrm flipH="1">
            <a:off x="3912242" y="2639028"/>
            <a:ext cx="155100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33346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43D46-9A77-614E-B8B7-14A1B7A3FE24}"/>
              </a:ext>
            </a:extLst>
          </p:cNvPr>
          <p:cNvSpPr>
            <a:spLocks noGrp="1"/>
          </p:cNvSpPr>
          <p:nvPr>
            <p:ph type="title"/>
          </p:nvPr>
        </p:nvSpPr>
        <p:spPr/>
        <p:txBody>
          <a:bodyPr>
            <a:normAutofit/>
          </a:bodyPr>
          <a:lstStyle/>
          <a:p>
            <a:r>
              <a:rPr lang="en-US" b="1" dirty="0">
                <a:solidFill>
                  <a:schemeClr val="accent1"/>
                </a:solidFill>
              </a:rPr>
              <a:t>Clustering</a:t>
            </a:r>
          </a:p>
        </p:txBody>
      </p:sp>
      <p:sp>
        <p:nvSpPr>
          <p:cNvPr id="4" name="Rectangle 2">
            <a:extLst>
              <a:ext uri="{FF2B5EF4-FFF2-40B4-BE49-F238E27FC236}">
                <a16:creationId xmlns:a16="http://schemas.microsoft.com/office/drawing/2014/main" id="{A2A455F4-BC78-F042-997F-C6FDEF62A586}"/>
              </a:ext>
            </a:extLst>
          </p:cNvPr>
          <p:cNvSpPr>
            <a:spLocks noChangeArrowheads="1"/>
          </p:cNvSpPr>
          <p:nvPr/>
        </p:nvSpPr>
        <p:spPr bwMode="auto">
          <a:xfrm>
            <a:off x="1055915" y="441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3" name="TextBox 2">
            <a:extLst>
              <a:ext uri="{FF2B5EF4-FFF2-40B4-BE49-F238E27FC236}">
                <a16:creationId xmlns:a16="http://schemas.microsoft.com/office/drawing/2014/main" id="{D44ABE9E-BA40-474F-AB86-6EF58D0D25C2}"/>
              </a:ext>
            </a:extLst>
          </p:cNvPr>
          <p:cNvSpPr txBox="1"/>
          <p:nvPr/>
        </p:nvSpPr>
        <p:spPr>
          <a:xfrm>
            <a:off x="7477539" y="1506022"/>
            <a:ext cx="4581939" cy="1200329"/>
          </a:xfrm>
          <a:prstGeom prst="rect">
            <a:avLst/>
          </a:prstGeom>
          <a:noFill/>
        </p:spPr>
        <p:txBody>
          <a:bodyPr wrap="square" rtlCol="0">
            <a:spAutoFit/>
          </a:bodyPr>
          <a:lstStyle/>
          <a:p>
            <a:pPr marL="342900" indent="-342900">
              <a:buFont typeface="+mj-lt"/>
              <a:buAutoNum type="arabicPeriod"/>
            </a:pPr>
            <a:r>
              <a:rPr lang="en-US" dirty="0"/>
              <a:t>Standard Scaler applied to features</a:t>
            </a:r>
          </a:p>
          <a:p>
            <a:pPr marL="342900" indent="-342900">
              <a:buFont typeface="+mj-lt"/>
              <a:buAutoNum type="arabicPeriod"/>
            </a:pPr>
            <a:r>
              <a:rPr lang="en-US" dirty="0"/>
              <a:t>Elbow Method used to select optimal number of clusters (5)</a:t>
            </a:r>
          </a:p>
          <a:p>
            <a:pPr marL="342900" indent="-342900">
              <a:buFont typeface="+mj-lt"/>
              <a:buAutoNum type="arabicPeriod"/>
            </a:pPr>
            <a:endParaRPr lang="en-US" dirty="0"/>
          </a:p>
        </p:txBody>
      </p:sp>
      <p:pic>
        <p:nvPicPr>
          <p:cNvPr id="9" name="Picture 8" descr="A close up of a map&#10;&#10;Description automatically generated">
            <a:extLst>
              <a:ext uri="{FF2B5EF4-FFF2-40B4-BE49-F238E27FC236}">
                <a16:creationId xmlns:a16="http://schemas.microsoft.com/office/drawing/2014/main" id="{B7D466D6-01DF-B244-ABCD-8516235C06B2}"/>
              </a:ext>
            </a:extLst>
          </p:cNvPr>
          <p:cNvPicPr/>
          <p:nvPr/>
        </p:nvPicPr>
        <p:blipFill>
          <a:blip r:embed="rId3">
            <a:extLst>
              <a:ext uri="{28A0092B-C50C-407E-A947-70E740481C1C}">
                <a14:useLocalDpi xmlns:a14="http://schemas.microsoft.com/office/drawing/2010/main" val="0"/>
              </a:ext>
            </a:extLst>
          </a:blip>
          <a:stretch>
            <a:fillRect/>
          </a:stretch>
        </p:blipFill>
        <p:spPr>
          <a:xfrm>
            <a:off x="626164" y="1690688"/>
            <a:ext cx="6251713" cy="4281494"/>
          </a:xfrm>
          <a:prstGeom prst="rect">
            <a:avLst/>
          </a:prstGeom>
          <a:ln>
            <a:solidFill>
              <a:schemeClr val="tx1"/>
            </a:solidFill>
          </a:ln>
        </p:spPr>
      </p:pic>
      <p:graphicFrame>
        <p:nvGraphicFramePr>
          <p:cNvPr id="5" name="Table 4">
            <a:extLst>
              <a:ext uri="{FF2B5EF4-FFF2-40B4-BE49-F238E27FC236}">
                <a16:creationId xmlns:a16="http://schemas.microsoft.com/office/drawing/2014/main" id="{3F595B71-66DA-154B-88CE-B9BD48B57B4A}"/>
              </a:ext>
            </a:extLst>
          </p:cNvPr>
          <p:cNvGraphicFramePr>
            <a:graphicFrameLocks noGrp="1"/>
          </p:cNvGraphicFramePr>
          <p:nvPr>
            <p:extLst>
              <p:ext uri="{D42A27DB-BD31-4B8C-83A1-F6EECF244321}">
                <p14:modId xmlns:p14="http://schemas.microsoft.com/office/powerpoint/2010/main" val="2312904010"/>
              </p:ext>
            </p:extLst>
          </p:nvPr>
        </p:nvGraphicFramePr>
        <p:xfrm>
          <a:off x="7975322" y="3881131"/>
          <a:ext cx="2755625" cy="1828800"/>
        </p:xfrm>
        <a:graphic>
          <a:graphicData uri="http://schemas.openxmlformats.org/drawingml/2006/table">
            <a:tbl>
              <a:tblPr firstRow="1" firstCol="1" bandRow="1">
                <a:tableStyleId>{5C22544A-7EE6-4342-B048-85BDC9FD1C3A}</a:tableStyleId>
              </a:tblPr>
              <a:tblGrid>
                <a:gridCol w="1296765">
                  <a:extLst>
                    <a:ext uri="{9D8B030D-6E8A-4147-A177-3AD203B41FA5}">
                      <a16:colId xmlns:a16="http://schemas.microsoft.com/office/drawing/2014/main" val="3035283884"/>
                    </a:ext>
                  </a:extLst>
                </a:gridCol>
                <a:gridCol w="1458860">
                  <a:extLst>
                    <a:ext uri="{9D8B030D-6E8A-4147-A177-3AD203B41FA5}">
                      <a16:colId xmlns:a16="http://schemas.microsoft.com/office/drawing/2014/main" val="2505951353"/>
                    </a:ext>
                  </a:extLst>
                </a:gridCol>
              </a:tblGrid>
              <a:tr h="0">
                <a:tc>
                  <a:txBody>
                    <a:bodyPr/>
                    <a:lstStyle/>
                    <a:p>
                      <a:pPr marL="0" marR="0" algn="l">
                        <a:spcBef>
                          <a:spcPts val="0"/>
                        </a:spcBef>
                        <a:spcAft>
                          <a:spcPts val="0"/>
                        </a:spcAft>
                      </a:pPr>
                      <a:r>
                        <a:rPr lang="en-US" sz="2000" dirty="0">
                          <a:effectLst/>
                        </a:rPr>
                        <a:t>Cluster</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spcBef>
                          <a:spcPts val="0"/>
                        </a:spcBef>
                        <a:spcAft>
                          <a:spcPts val="0"/>
                        </a:spcAft>
                      </a:pPr>
                      <a:r>
                        <a:rPr lang="en-US" sz="2000">
                          <a:effectLst/>
                        </a:rPr>
                        <a:t>Total Zips</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604722164"/>
                  </a:ext>
                </a:extLst>
              </a:tr>
              <a:tr h="0">
                <a:tc>
                  <a:txBody>
                    <a:bodyPr/>
                    <a:lstStyle/>
                    <a:p>
                      <a:pPr marL="0" marR="0" algn="l">
                        <a:spcBef>
                          <a:spcPts val="0"/>
                        </a:spcBef>
                        <a:spcAft>
                          <a:spcPts val="0"/>
                        </a:spcAft>
                      </a:pPr>
                      <a:r>
                        <a:rPr lang="en-US" sz="2000" dirty="0">
                          <a:effectLst/>
                        </a:rPr>
                        <a:t>0</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spcBef>
                          <a:spcPts val="0"/>
                        </a:spcBef>
                        <a:spcAft>
                          <a:spcPts val="0"/>
                        </a:spcAft>
                      </a:pPr>
                      <a:r>
                        <a:rPr lang="en-US" sz="2000">
                          <a:effectLst/>
                        </a:rPr>
                        <a:t>1623</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320002699"/>
                  </a:ext>
                </a:extLst>
              </a:tr>
              <a:tr h="0">
                <a:tc>
                  <a:txBody>
                    <a:bodyPr/>
                    <a:lstStyle/>
                    <a:p>
                      <a:pPr marL="0" marR="0" algn="l">
                        <a:spcBef>
                          <a:spcPts val="0"/>
                        </a:spcBef>
                        <a:spcAft>
                          <a:spcPts val="0"/>
                        </a:spcAft>
                      </a:pPr>
                      <a:r>
                        <a:rPr lang="en-US" sz="2000" dirty="0">
                          <a:effectLst/>
                        </a:rPr>
                        <a:t>1</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spcBef>
                          <a:spcPts val="0"/>
                        </a:spcBef>
                        <a:spcAft>
                          <a:spcPts val="0"/>
                        </a:spcAft>
                      </a:pPr>
                      <a:r>
                        <a:rPr lang="en-US" sz="2000" dirty="0">
                          <a:effectLst/>
                        </a:rPr>
                        <a:t>589</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734772581"/>
                  </a:ext>
                </a:extLst>
              </a:tr>
              <a:tr h="0">
                <a:tc>
                  <a:txBody>
                    <a:bodyPr/>
                    <a:lstStyle/>
                    <a:p>
                      <a:pPr marL="0" marR="0" algn="l">
                        <a:spcBef>
                          <a:spcPts val="0"/>
                        </a:spcBef>
                        <a:spcAft>
                          <a:spcPts val="0"/>
                        </a:spcAft>
                      </a:pPr>
                      <a:r>
                        <a:rPr lang="en-US" sz="2000">
                          <a:effectLst/>
                        </a:rPr>
                        <a:t>2</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spcBef>
                          <a:spcPts val="0"/>
                        </a:spcBef>
                        <a:spcAft>
                          <a:spcPts val="0"/>
                        </a:spcAft>
                      </a:pPr>
                      <a:r>
                        <a:rPr lang="en-US" sz="2000" dirty="0">
                          <a:effectLst/>
                        </a:rPr>
                        <a:t>799</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653614238"/>
                  </a:ext>
                </a:extLst>
              </a:tr>
              <a:tr h="0">
                <a:tc>
                  <a:txBody>
                    <a:bodyPr/>
                    <a:lstStyle/>
                    <a:p>
                      <a:pPr marL="0" marR="0" algn="l">
                        <a:spcBef>
                          <a:spcPts val="0"/>
                        </a:spcBef>
                        <a:spcAft>
                          <a:spcPts val="0"/>
                        </a:spcAft>
                      </a:pPr>
                      <a:r>
                        <a:rPr lang="en-US" sz="2000">
                          <a:effectLst/>
                        </a:rPr>
                        <a:t>3</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spcBef>
                          <a:spcPts val="0"/>
                        </a:spcBef>
                        <a:spcAft>
                          <a:spcPts val="0"/>
                        </a:spcAft>
                      </a:pPr>
                      <a:r>
                        <a:rPr lang="en-US" sz="2000" dirty="0">
                          <a:effectLst/>
                        </a:rPr>
                        <a:t>404</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10558669"/>
                  </a:ext>
                </a:extLst>
              </a:tr>
              <a:tr h="0">
                <a:tc>
                  <a:txBody>
                    <a:bodyPr/>
                    <a:lstStyle/>
                    <a:p>
                      <a:pPr marL="0" marR="0" algn="l">
                        <a:spcBef>
                          <a:spcPts val="0"/>
                        </a:spcBef>
                        <a:spcAft>
                          <a:spcPts val="0"/>
                        </a:spcAft>
                      </a:pPr>
                      <a:r>
                        <a:rPr lang="en-US" sz="2000">
                          <a:effectLst/>
                        </a:rPr>
                        <a:t>4</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a:spcBef>
                          <a:spcPts val="0"/>
                        </a:spcBef>
                        <a:spcAft>
                          <a:spcPts val="0"/>
                        </a:spcAft>
                      </a:pPr>
                      <a:r>
                        <a:rPr lang="en-US" sz="2000" dirty="0">
                          <a:effectLst/>
                        </a:rPr>
                        <a:t>129</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645415524"/>
                  </a:ext>
                </a:extLst>
              </a:tr>
            </a:tbl>
          </a:graphicData>
        </a:graphic>
      </p:graphicFrame>
      <p:sp>
        <p:nvSpPr>
          <p:cNvPr id="10" name="TextBox 9">
            <a:extLst>
              <a:ext uri="{FF2B5EF4-FFF2-40B4-BE49-F238E27FC236}">
                <a16:creationId xmlns:a16="http://schemas.microsoft.com/office/drawing/2014/main" id="{CB2EC0AC-349D-5549-AFC6-DC7807F3FE3A}"/>
              </a:ext>
            </a:extLst>
          </p:cNvPr>
          <p:cNvSpPr txBox="1"/>
          <p:nvPr/>
        </p:nvSpPr>
        <p:spPr>
          <a:xfrm>
            <a:off x="7975321" y="3205502"/>
            <a:ext cx="2755625" cy="646331"/>
          </a:xfrm>
          <a:prstGeom prst="rect">
            <a:avLst/>
          </a:prstGeom>
          <a:noFill/>
        </p:spPr>
        <p:txBody>
          <a:bodyPr wrap="square" rtlCol="0">
            <a:spAutoFit/>
          </a:bodyPr>
          <a:lstStyle/>
          <a:p>
            <a:pPr algn="ctr"/>
            <a:r>
              <a:rPr lang="en-US" dirty="0"/>
              <a:t>Number of Neighborhoods </a:t>
            </a:r>
          </a:p>
          <a:p>
            <a:pPr algn="ctr"/>
            <a:r>
              <a:rPr lang="en-US" dirty="0"/>
              <a:t>per Cluster</a:t>
            </a:r>
          </a:p>
        </p:txBody>
      </p:sp>
    </p:spTree>
    <p:extLst>
      <p:ext uri="{BB962C8B-B14F-4D97-AF65-F5344CB8AC3E}">
        <p14:creationId xmlns:p14="http://schemas.microsoft.com/office/powerpoint/2010/main" val="2606745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43D46-9A77-614E-B8B7-14A1B7A3FE24}"/>
              </a:ext>
            </a:extLst>
          </p:cNvPr>
          <p:cNvSpPr>
            <a:spLocks noGrp="1"/>
          </p:cNvSpPr>
          <p:nvPr>
            <p:ph type="title"/>
          </p:nvPr>
        </p:nvSpPr>
        <p:spPr/>
        <p:txBody>
          <a:bodyPr>
            <a:normAutofit/>
          </a:bodyPr>
          <a:lstStyle/>
          <a:p>
            <a:r>
              <a:rPr lang="en-US" b="1" dirty="0">
                <a:solidFill>
                  <a:schemeClr val="accent1"/>
                </a:solidFill>
              </a:rPr>
              <a:t>Clustering</a:t>
            </a:r>
          </a:p>
        </p:txBody>
      </p:sp>
      <p:sp>
        <p:nvSpPr>
          <p:cNvPr id="4" name="Rectangle 2">
            <a:extLst>
              <a:ext uri="{FF2B5EF4-FFF2-40B4-BE49-F238E27FC236}">
                <a16:creationId xmlns:a16="http://schemas.microsoft.com/office/drawing/2014/main" id="{A2A455F4-BC78-F042-997F-C6FDEF62A586}"/>
              </a:ext>
            </a:extLst>
          </p:cNvPr>
          <p:cNvSpPr>
            <a:spLocks noChangeArrowheads="1"/>
          </p:cNvSpPr>
          <p:nvPr/>
        </p:nvSpPr>
        <p:spPr bwMode="auto">
          <a:xfrm>
            <a:off x="1055915" y="441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5">
            <a:extLst>
              <a:ext uri="{FF2B5EF4-FFF2-40B4-BE49-F238E27FC236}">
                <a16:creationId xmlns:a16="http://schemas.microsoft.com/office/drawing/2014/main" id="{54A2DF12-CDD3-4E4B-886B-9E94776D8F08}"/>
              </a:ext>
            </a:extLst>
          </p:cNvPr>
          <p:cNvSpPr/>
          <p:nvPr/>
        </p:nvSpPr>
        <p:spPr>
          <a:xfrm>
            <a:off x="10276553" y="5186629"/>
            <a:ext cx="1516495" cy="1384995"/>
          </a:xfrm>
          <a:prstGeom prst="rect">
            <a:avLst/>
          </a:prstGeom>
          <a:ln w="6350">
            <a:solidFill>
              <a:schemeClr val="tx1"/>
            </a:solidFill>
          </a:ln>
        </p:spPr>
        <p:txBody>
          <a:bodyPr wrap="square">
            <a:spAutoFit/>
          </a:bodyPr>
          <a:lstStyle/>
          <a:p>
            <a:r>
              <a:rPr lang="en-US" sz="1400" b="1" dirty="0">
                <a:latin typeface="Calibri" panose="020F0502020204030204" pitchFamily="34" charset="0"/>
                <a:ea typeface="Calibri" panose="020F0502020204030204" pitchFamily="34" charset="0"/>
                <a:cs typeface="Times New Roman" panose="02020603050405020304" pitchFamily="18" charset="0"/>
              </a:rPr>
              <a:t>Legend:</a:t>
            </a:r>
          </a:p>
          <a:p>
            <a:r>
              <a:rPr lang="en-US" sz="14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Cluster 0 </a:t>
            </a:r>
          </a:p>
          <a:p>
            <a:r>
              <a:rPr lang="en-US" sz="1400" b="1" dirty="0">
                <a:solidFill>
                  <a:srgbClr val="7030A0"/>
                </a:solidFill>
                <a:latin typeface="Calibri" panose="020F0502020204030204" pitchFamily="34" charset="0"/>
                <a:ea typeface="Calibri" panose="020F0502020204030204" pitchFamily="34" charset="0"/>
                <a:cs typeface="Times New Roman" panose="02020603050405020304" pitchFamily="18" charset="0"/>
              </a:rPr>
              <a:t>Cluster 1</a:t>
            </a:r>
          </a:p>
          <a:p>
            <a:r>
              <a:rPr lang="en-US" sz="1400" b="1" dirty="0">
                <a:solidFill>
                  <a:srgbClr val="00B0F0"/>
                </a:solidFill>
                <a:latin typeface="Calibri" panose="020F0502020204030204" pitchFamily="34" charset="0"/>
                <a:ea typeface="Calibri" panose="020F0502020204030204" pitchFamily="34" charset="0"/>
                <a:cs typeface="Times New Roman" panose="02020603050405020304" pitchFamily="18" charset="0"/>
              </a:rPr>
              <a:t>Cluster 2</a:t>
            </a:r>
            <a:r>
              <a:rPr lang="en-US" sz="14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p>
          <a:p>
            <a:r>
              <a:rPr lang="en-US" sz="1400" b="1" dirty="0">
                <a:solidFill>
                  <a:srgbClr val="70AD47"/>
                </a:solidFill>
                <a:latin typeface="Calibri" panose="020F0502020204030204" pitchFamily="34" charset="0"/>
                <a:ea typeface="Calibri" panose="020F0502020204030204" pitchFamily="34" charset="0"/>
                <a:cs typeface="Times New Roman" panose="02020603050405020304" pitchFamily="18" charset="0"/>
              </a:rPr>
              <a:t>Cluster 3 </a:t>
            </a:r>
          </a:p>
          <a:p>
            <a:r>
              <a:rPr lang="en-US" sz="1400" b="1" dirty="0">
                <a:solidFill>
                  <a:srgbClr val="ED7D31"/>
                </a:solidFill>
                <a:latin typeface="Calibri" panose="020F0502020204030204" pitchFamily="34" charset="0"/>
                <a:ea typeface="Calibri" panose="020F0502020204030204" pitchFamily="34" charset="0"/>
                <a:cs typeface="Times New Roman" panose="02020603050405020304" pitchFamily="18" charset="0"/>
              </a:rPr>
              <a:t>Cluster 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1" name="Picture 10" descr="A close up of a map&#10;&#10;Description automatically generated">
            <a:extLst>
              <a:ext uri="{FF2B5EF4-FFF2-40B4-BE49-F238E27FC236}">
                <a16:creationId xmlns:a16="http://schemas.microsoft.com/office/drawing/2014/main" id="{DBF33D57-04DB-8942-8DB0-6A5CE5057C1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23042" y="3015835"/>
            <a:ext cx="5661412" cy="3270916"/>
          </a:xfrm>
          <a:prstGeom prst="rect">
            <a:avLst/>
          </a:prstGeom>
          <a:ln w="19050">
            <a:solidFill>
              <a:schemeClr val="tx1"/>
            </a:solidFill>
          </a:ln>
        </p:spPr>
      </p:pic>
      <p:sp>
        <p:nvSpPr>
          <p:cNvPr id="7" name="TextBox 6">
            <a:extLst>
              <a:ext uri="{FF2B5EF4-FFF2-40B4-BE49-F238E27FC236}">
                <a16:creationId xmlns:a16="http://schemas.microsoft.com/office/drawing/2014/main" id="{4375A13A-9770-3D4D-9550-9F7CF580A175}"/>
              </a:ext>
            </a:extLst>
          </p:cNvPr>
          <p:cNvSpPr txBox="1"/>
          <p:nvPr/>
        </p:nvSpPr>
        <p:spPr>
          <a:xfrm>
            <a:off x="223042" y="2523202"/>
            <a:ext cx="1222642" cy="461665"/>
          </a:xfrm>
          <a:prstGeom prst="rect">
            <a:avLst/>
          </a:prstGeom>
          <a:noFill/>
        </p:spPr>
        <p:txBody>
          <a:bodyPr wrap="none" rtlCol="0">
            <a:spAutoFit/>
          </a:bodyPr>
          <a:lstStyle/>
          <a:p>
            <a:r>
              <a:rPr lang="en-US" sz="2400" b="1" dirty="0"/>
              <a:t>Total US</a:t>
            </a:r>
          </a:p>
        </p:txBody>
      </p:sp>
      <p:pic>
        <p:nvPicPr>
          <p:cNvPr id="13" name="Picture 12" descr="A close up of a map&#10;&#10;Description automatically generated">
            <a:extLst>
              <a:ext uri="{FF2B5EF4-FFF2-40B4-BE49-F238E27FC236}">
                <a16:creationId xmlns:a16="http://schemas.microsoft.com/office/drawing/2014/main" id="{44088587-1CD2-F641-AA6F-00BA55435417}"/>
              </a:ext>
            </a:extLst>
          </p:cNvPr>
          <p:cNvPicPr/>
          <p:nvPr/>
        </p:nvPicPr>
        <p:blipFill rotWithShape="1">
          <a:blip r:embed="rId4" cstate="print">
            <a:extLst>
              <a:ext uri="{28A0092B-C50C-407E-A947-70E740481C1C}">
                <a14:useLocalDpi xmlns:a14="http://schemas.microsoft.com/office/drawing/2010/main" val="0"/>
              </a:ext>
            </a:extLst>
          </a:blip>
          <a:srcRect b="2450"/>
          <a:stretch/>
        </p:blipFill>
        <p:spPr>
          <a:xfrm>
            <a:off x="6096000" y="286377"/>
            <a:ext cx="2903180" cy="4133223"/>
          </a:xfrm>
          <a:prstGeom prst="rect">
            <a:avLst/>
          </a:prstGeom>
          <a:ln w="19050">
            <a:solidFill>
              <a:schemeClr val="tx1"/>
            </a:solidFill>
          </a:ln>
        </p:spPr>
      </p:pic>
      <p:pic>
        <p:nvPicPr>
          <p:cNvPr id="14" name="Picture 13" descr="A picture containing text, map&#10;&#10;Description automatically generated">
            <a:extLst>
              <a:ext uri="{FF2B5EF4-FFF2-40B4-BE49-F238E27FC236}">
                <a16:creationId xmlns:a16="http://schemas.microsoft.com/office/drawing/2014/main" id="{E9A0A077-87B4-7A40-94D1-FCFAE7C63830}"/>
              </a:ext>
            </a:extLst>
          </p:cNvPr>
          <p:cNvPicPr/>
          <p:nvPr/>
        </p:nvPicPr>
        <p:blipFill>
          <a:blip r:embed="rId5">
            <a:extLst>
              <a:ext uri="{28A0092B-C50C-407E-A947-70E740481C1C}">
                <a14:useLocalDpi xmlns:a14="http://schemas.microsoft.com/office/drawing/2010/main" val="0"/>
              </a:ext>
            </a:extLst>
          </a:blip>
          <a:stretch>
            <a:fillRect/>
          </a:stretch>
        </p:blipFill>
        <p:spPr>
          <a:xfrm>
            <a:off x="9138253" y="286376"/>
            <a:ext cx="2654795" cy="4133224"/>
          </a:xfrm>
          <a:prstGeom prst="rect">
            <a:avLst/>
          </a:prstGeom>
          <a:ln w="19050">
            <a:solidFill>
              <a:schemeClr val="tx1"/>
            </a:solidFill>
          </a:ln>
        </p:spPr>
      </p:pic>
      <p:sp>
        <p:nvSpPr>
          <p:cNvPr id="15" name="TextBox 14">
            <a:extLst>
              <a:ext uri="{FF2B5EF4-FFF2-40B4-BE49-F238E27FC236}">
                <a16:creationId xmlns:a16="http://schemas.microsoft.com/office/drawing/2014/main" id="{406BE2E1-4425-4945-98CA-D59A72BD3FFB}"/>
              </a:ext>
            </a:extLst>
          </p:cNvPr>
          <p:cNvSpPr txBox="1"/>
          <p:nvPr/>
        </p:nvSpPr>
        <p:spPr>
          <a:xfrm>
            <a:off x="6096000" y="4428949"/>
            <a:ext cx="1885453" cy="461665"/>
          </a:xfrm>
          <a:prstGeom prst="rect">
            <a:avLst/>
          </a:prstGeom>
          <a:noFill/>
        </p:spPr>
        <p:txBody>
          <a:bodyPr wrap="none" rtlCol="0">
            <a:spAutoFit/>
          </a:bodyPr>
          <a:lstStyle/>
          <a:p>
            <a:r>
              <a:rPr lang="en-US" sz="2400" b="1" dirty="0"/>
              <a:t>South Florida</a:t>
            </a:r>
          </a:p>
        </p:txBody>
      </p:sp>
      <p:sp>
        <p:nvSpPr>
          <p:cNvPr id="16" name="TextBox 15">
            <a:extLst>
              <a:ext uri="{FF2B5EF4-FFF2-40B4-BE49-F238E27FC236}">
                <a16:creationId xmlns:a16="http://schemas.microsoft.com/office/drawing/2014/main" id="{40FC17A2-2269-CF40-8624-EF8D82EC3688}"/>
              </a:ext>
            </a:extLst>
          </p:cNvPr>
          <p:cNvSpPr txBox="1"/>
          <p:nvPr/>
        </p:nvSpPr>
        <p:spPr>
          <a:xfrm>
            <a:off x="9138253" y="4472188"/>
            <a:ext cx="1956946" cy="461665"/>
          </a:xfrm>
          <a:prstGeom prst="rect">
            <a:avLst/>
          </a:prstGeom>
          <a:noFill/>
        </p:spPr>
        <p:txBody>
          <a:bodyPr wrap="none" rtlCol="0">
            <a:spAutoFit/>
          </a:bodyPr>
          <a:lstStyle/>
          <a:p>
            <a:r>
              <a:rPr lang="en-US" sz="2400" b="1" dirty="0"/>
              <a:t>New York City</a:t>
            </a:r>
          </a:p>
        </p:txBody>
      </p:sp>
    </p:spTree>
    <p:extLst>
      <p:ext uri="{BB962C8B-B14F-4D97-AF65-F5344CB8AC3E}">
        <p14:creationId xmlns:p14="http://schemas.microsoft.com/office/powerpoint/2010/main" val="4111406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39410-0AAE-A547-B73B-0F550A2BB5B7}"/>
              </a:ext>
            </a:extLst>
          </p:cNvPr>
          <p:cNvSpPr>
            <a:spLocks noGrp="1"/>
          </p:cNvSpPr>
          <p:nvPr>
            <p:ph type="title"/>
          </p:nvPr>
        </p:nvSpPr>
        <p:spPr/>
        <p:txBody>
          <a:bodyPr/>
          <a:lstStyle/>
          <a:p>
            <a:r>
              <a:rPr lang="en-US" b="1" dirty="0">
                <a:solidFill>
                  <a:schemeClr val="accent1"/>
                </a:solidFill>
              </a:rPr>
              <a:t>Results</a:t>
            </a:r>
          </a:p>
        </p:txBody>
      </p:sp>
      <p:pic>
        <p:nvPicPr>
          <p:cNvPr id="7" name="Picture 6" descr="A screenshot of a cell phone&#10;&#10;Description automatically generated">
            <a:extLst>
              <a:ext uri="{FF2B5EF4-FFF2-40B4-BE49-F238E27FC236}">
                <a16:creationId xmlns:a16="http://schemas.microsoft.com/office/drawing/2014/main" id="{8CF0CB91-D850-6242-B7A5-92EB4BE402A6}"/>
              </a:ext>
            </a:extLst>
          </p:cNvPr>
          <p:cNvPicPr/>
          <p:nvPr/>
        </p:nvPicPr>
        <p:blipFill>
          <a:blip r:embed="rId3">
            <a:extLst>
              <a:ext uri="{28A0092B-C50C-407E-A947-70E740481C1C}">
                <a14:useLocalDpi xmlns:a14="http://schemas.microsoft.com/office/drawing/2010/main" val="0"/>
              </a:ext>
            </a:extLst>
          </a:blip>
          <a:stretch>
            <a:fillRect/>
          </a:stretch>
        </p:blipFill>
        <p:spPr>
          <a:xfrm>
            <a:off x="529188" y="3429000"/>
            <a:ext cx="4549430" cy="2924494"/>
          </a:xfrm>
          <a:prstGeom prst="rect">
            <a:avLst/>
          </a:prstGeom>
          <a:ln>
            <a:solidFill>
              <a:schemeClr val="tx1"/>
            </a:solidFill>
          </a:ln>
        </p:spPr>
      </p:pic>
      <p:sp>
        <p:nvSpPr>
          <p:cNvPr id="3" name="TextBox 2">
            <a:extLst>
              <a:ext uri="{FF2B5EF4-FFF2-40B4-BE49-F238E27FC236}">
                <a16:creationId xmlns:a16="http://schemas.microsoft.com/office/drawing/2014/main" id="{C6CFF1CC-527F-5B44-9A31-29B39888CCEC}"/>
              </a:ext>
            </a:extLst>
          </p:cNvPr>
          <p:cNvSpPr txBox="1"/>
          <p:nvPr/>
        </p:nvSpPr>
        <p:spPr>
          <a:xfrm>
            <a:off x="529188" y="2236678"/>
            <a:ext cx="4085267" cy="646331"/>
          </a:xfrm>
          <a:prstGeom prst="rect">
            <a:avLst/>
          </a:prstGeom>
          <a:noFill/>
        </p:spPr>
        <p:txBody>
          <a:bodyPr wrap="square" rtlCol="0">
            <a:spAutoFit/>
          </a:bodyPr>
          <a:lstStyle/>
          <a:p>
            <a:pPr algn="ctr"/>
            <a:r>
              <a:rPr lang="en-US" b="1" dirty="0"/>
              <a:t>Cluster 3</a:t>
            </a:r>
            <a:r>
              <a:rPr lang="en-US" dirty="0"/>
              <a:t> has more beer venues per person than others</a:t>
            </a:r>
          </a:p>
        </p:txBody>
      </p:sp>
      <p:pic>
        <p:nvPicPr>
          <p:cNvPr id="8" name="Picture 7" descr="A screenshot of a cell phone&#10;&#10;Description automatically generated">
            <a:extLst>
              <a:ext uri="{FF2B5EF4-FFF2-40B4-BE49-F238E27FC236}">
                <a16:creationId xmlns:a16="http://schemas.microsoft.com/office/drawing/2014/main" id="{5579FE21-D422-664A-B4C2-AA1C707E7EBC}"/>
              </a:ext>
            </a:extLst>
          </p:cNvPr>
          <p:cNvPicPr/>
          <p:nvPr/>
        </p:nvPicPr>
        <p:blipFill rotWithShape="1">
          <a:blip r:embed="rId4" cstate="print">
            <a:extLst>
              <a:ext uri="{28A0092B-C50C-407E-A947-70E740481C1C}">
                <a14:useLocalDpi xmlns:a14="http://schemas.microsoft.com/office/drawing/2010/main" val="0"/>
              </a:ext>
            </a:extLst>
          </a:blip>
          <a:srcRect t="2420"/>
          <a:stretch/>
        </p:blipFill>
        <p:spPr bwMode="auto">
          <a:xfrm>
            <a:off x="5719212" y="1027906"/>
            <a:ext cx="5943600" cy="2729865"/>
          </a:xfrm>
          <a:prstGeom prst="rect">
            <a:avLst/>
          </a:prstGeom>
          <a:ln>
            <a:solidFill>
              <a:schemeClr val="tx1"/>
            </a:solid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A387FF4A-75B3-F347-AE35-838FEBDE62D1}"/>
              </a:ext>
            </a:extLst>
          </p:cNvPr>
          <p:cNvSpPr txBox="1"/>
          <p:nvPr/>
        </p:nvSpPr>
        <p:spPr>
          <a:xfrm>
            <a:off x="6839320" y="4568081"/>
            <a:ext cx="4085267" cy="646331"/>
          </a:xfrm>
          <a:prstGeom prst="rect">
            <a:avLst/>
          </a:prstGeom>
          <a:noFill/>
        </p:spPr>
        <p:txBody>
          <a:bodyPr wrap="square" rtlCol="0">
            <a:spAutoFit/>
          </a:bodyPr>
          <a:lstStyle/>
          <a:p>
            <a:pPr algn="ctr"/>
            <a:r>
              <a:rPr lang="en-US" dirty="0"/>
              <a:t>Relative to other venues, </a:t>
            </a:r>
            <a:r>
              <a:rPr lang="en-US" b="1" dirty="0"/>
              <a:t>Cluster 3</a:t>
            </a:r>
            <a:r>
              <a:rPr lang="en-US" dirty="0"/>
              <a:t> also has more beer venues</a:t>
            </a:r>
          </a:p>
        </p:txBody>
      </p:sp>
    </p:spTree>
    <p:extLst>
      <p:ext uri="{BB962C8B-B14F-4D97-AF65-F5344CB8AC3E}">
        <p14:creationId xmlns:p14="http://schemas.microsoft.com/office/powerpoint/2010/main" val="9561630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114</TotalTime>
  <Words>692</Words>
  <Application>Microsoft Macintosh PowerPoint</Application>
  <PresentationFormat>Widescreen</PresentationFormat>
  <Paragraphs>144</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Market Segmentation of Beer Focused Venues</vt:lpstr>
      <vt:lpstr>Introduction</vt:lpstr>
      <vt:lpstr>Data</vt:lpstr>
      <vt:lpstr>Preprocessing</vt:lpstr>
      <vt:lpstr>Feature Engineering</vt:lpstr>
      <vt:lpstr>Feature Engineering</vt:lpstr>
      <vt:lpstr>Clustering</vt:lpstr>
      <vt:lpstr>Clustering</vt:lpstr>
      <vt:lpstr>Results</vt:lpstr>
      <vt:lpstr>Results: Income</vt:lpstr>
      <vt:lpstr>Results: Age</vt:lpstr>
      <vt:lpstr>Results: Educational Attainment</vt:lpstr>
      <vt:lpstr>Results: Rent, Commute and Business </vt:lpstr>
      <vt:lpstr>Discussion:  High Beer Venue Density Neighborhoods</vt:lpstr>
      <vt:lpstr>Discussion:  Best Neighborhoods to Start a Beer Business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 Segmentation of Beer Focused Venues</dc:title>
  <dc:creator>Victor Jacobsen</dc:creator>
  <cp:lastModifiedBy>Victor Jacobsen</cp:lastModifiedBy>
  <cp:revision>28</cp:revision>
  <dcterms:created xsi:type="dcterms:W3CDTF">2020-04-11T17:52:27Z</dcterms:created>
  <dcterms:modified xsi:type="dcterms:W3CDTF">2020-04-11T19:46:48Z</dcterms:modified>
</cp:coreProperties>
</file>

<file path=docProps/thumbnail.jpeg>
</file>